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9"/>
  </p:notesMasterIdLst>
  <p:handoutMasterIdLst>
    <p:handoutMasterId r:id="rId30"/>
  </p:handoutMasterIdLst>
  <p:sldIdLst>
    <p:sldId id="2147309208" r:id="rId5"/>
    <p:sldId id="2147482565" r:id="rId6"/>
    <p:sldId id="2147309226" r:id="rId7"/>
    <p:sldId id="2147482566" r:id="rId8"/>
    <p:sldId id="2147309210" r:id="rId9"/>
    <p:sldId id="2147482563" r:id="rId10"/>
    <p:sldId id="2147482560" r:id="rId11"/>
    <p:sldId id="2147309209" r:id="rId12"/>
    <p:sldId id="2147309225" r:id="rId13"/>
    <p:sldId id="2147309222" r:id="rId14"/>
    <p:sldId id="2147309217" r:id="rId15"/>
    <p:sldId id="2147309218" r:id="rId16"/>
    <p:sldId id="2147309223" r:id="rId17"/>
    <p:sldId id="2147309216" r:id="rId18"/>
    <p:sldId id="2147309220" r:id="rId19"/>
    <p:sldId id="2147309221" r:id="rId20"/>
    <p:sldId id="2147482564" r:id="rId21"/>
    <p:sldId id="2147309224" r:id="rId22"/>
    <p:sldId id="2147309215" r:id="rId23"/>
    <p:sldId id="2147309212" r:id="rId24"/>
    <p:sldId id="2147309213" r:id="rId25"/>
    <p:sldId id="2147482561" r:id="rId26"/>
    <p:sldId id="2147482562" r:id="rId27"/>
    <p:sldId id="21473092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4694"/>
  </p:normalViewPr>
  <p:slideViewPr>
    <p:cSldViewPr snapToGrid="0">
      <p:cViewPr varScale="1">
        <p:scale>
          <a:sx n="80" d="100"/>
          <a:sy n="80" d="100"/>
        </p:scale>
        <p:origin x="99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relatively small size of the Virtuoso knowledge base, we use Parameter Efficient Fine Tuning (PEFT), which trains an adapter with a small number of parameters, rather than full fine tuning, which adjusts all of the weights in the model.</a:t>
            </a:r>
          </a:p>
        </p:txBody>
      </p:sp>
    </p:spTree>
    <p:extLst>
      <p:ext uri="{BB962C8B-B14F-4D97-AF65-F5344CB8AC3E}">
        <p14:creationId xmlns:p14="http://schemas.microsoft.com/office/powerpoint/2010/main" val="21784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41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24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is working today, and we expect to add support for a variety of measurements prior to the Virtuoso 25.1 release in mid-2025.</a:t>
            </a:r>
          </a:p>
        </p:txBody>
      </p:sp>
    </p:spTree>
    <p:extLst>
      <p:ext uri="{BB962C8B-B14F-4D97-AF65-F5344CB8AC3E}">
        <p14:creationId xmlns:p14="http://schemas.microsoft.com/office/powerpoint/2010/main" val="55223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404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a:xfrm>
            <a:off x="425957" y="4772824"/>
            <a:ext cx="11573741" cy="1106385"/>
          </a:xfrm>
        </p:spPr>
        <p:txBody>
          <a:bodyPr/>
          <a:lstStyle/>
          <a:p>
            <a:r>
              <a:rPr lang="en-US" dirty="0">
                <a:solidFill>
                  <a:schemeClr val="bg1"/>
                </a:solidFill>
              </a:rPr>
              <a:t>ADE Copilot – </a:t>
            </a:r>
            <a:r>
              <a:rPr lang="en-US" altLang="zh-CN" dirty="0">
                <a:solidFill>
                  <a:schemeClr val="bg1"/>
                </a:solidFill>
              </a:rPr>
              <a:t>Intelligent Optimization Engine Based On LLM</a:t>
            </a:r>
            <a:br>
              <a:rPr lang="en-US" dirty="0">
                <a:solidFill>
                  <a:schemeClr val="bg1"/>
                </a:solidFill>
              </a:rPr>
            </a:br>
            <a:endParaRPr lang="en-US" dirty="0">
              <a:solidFill>
                <a:schemeClr val="bg1"/>
              </a:solidFill>
            </a:endParaRP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a:xfrm>
            <a:off x="425957" y="5879209"/>
            <a:ext cx="11573740" cy="907483"/>
          </a:xfrm>
        </p:spPr>
        <p:txBody>
          <a:bodyPr/>
          <a:lstStyle/>
          <a:p>
            <a:r>
              <a:rPr lang="en-US" sz="1800" b="0" i="0" u="none" strike="noStrike" dirty="0">
                <a:solidFill>
                  <a:srgbClr val="FFFFFF"/>
                </a:solidFill>
                <a:effectLst/>
                <a:latin typeface="Arial" panose="020B0604020202020204" pitchFamily="34" charset="0"/>
              </a:rPr>
              <a:t>Mark Hahn, Val Fouron, Gopal Varshney, Pallavi Sharma, Jacob Colwell, Keith Dennison,</a:t>
            </a:r>
            <a:r>
              <a:rPr lang="en-US" sz="1800" b="0" i="0" dirty="0">
                <a:solidFill>
                  <a:srgbClr val="000000"/>
                </a:solidFill>
                <a:effectLst/>
                <a:latin typeface="Arial" panose="020B0604020202020204" pitchFamily="34" charset="0"/>
              </a:rPr>
              <a:t>​</a:t>
            </a:r>
            <a:br>
              <a:rPr lang="en-US" sz="1800" b="0" i="0" dirty="0">
                <a:solidFill>
                  <a:srgbClr val="000000"/>
                </a:solidFill>
                <a:effectLst/>
                <a:latin typeface="Arial" panose="020B0604020202020204" pitchFamily="34" charset="0"/>
              </a:rPr>
            </a:br>
            <a:r>
              <a:rPr lang="en-US" sz="1800" b="0" i="0" u="none" strike="noStrike" dirty="0">
                <a:solidFill>
                  <a:srgbClr val="FFFFFF"/>
                </a:solidFill>
                <a:effectLst/>
                <a:latin typeface="Arial" panose="020B0604020202020204" pitchFamily="34" charset="0"/>
              </a:rPr>
              <a:t>Chandramouli Kashyap, Pengcheng Xin</a:t>
            </a:r>
            <a:endParaRPr lang="en-US" dirty="0">
              <a:solidFill>
                <a:schemeClr val="bg1"/>
              </a:solidFill>
            </a:endParaRP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altLang="zh-CN" dirty="0"/>
              <a:t>Turn </a:t>
            </a:r>
            <a:r>
              <a:rPr lang="en-US" dirty="0"/>
              <a:t>the custom’s requirements into skill code measurement</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1220559815"/>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6"/>
            <a:ext cx="783959" cy="3431618"/>
          </a:xfrm>
          <a:prstGeom prst="ben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7786-7D8E-A03D-3812-5628293983DD}"/>
              </a:ext>
            </a:extLst>
          </p:cNvPr>
          <p:cNvSpPr>
            <a:spLocks noGrp="1"/>
          </p:cNvSpPr>
          <p:nvPr>
            <p:ph type="title"/>
          </p:nvPr>
        </p:nvSpPr>
        <p:spPr>
          <a:xfrm>
            <a:off x="446313" y="346076"/>
            <a:ext cx="11310257" cy="580806"/>
          </a:xfrm>
        </p:spPr>
        <p:txBody>
          <a:bodyPr/>
          <a:lstStyle/>
          <a:p>
            <a:r>
              <a:rPr lang="en-US"/>
              <a:t>Measurement Generation</a:t>
            </a:r>
          </a:p>
        </p:txBody>
      </p:sp>
      <p:pic>
        <p:nvPicPr>
          <p:cNvPr id="3" name="Picture 2">
            <a:extLst>
              <a:ext uri="{FF2B5EF4-FFF2-40B4-BE49-F238E27FC236}">
                <a16:creationId xmlns:a16="http://schemas.microsoft.com/office/drawing/2014/main" id="{B90D644E-4BFE-D80B-B47B-CD6E47540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66" y="1739366"/>
            <a:ext cx="3419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D830A39-573E-9E08-4E52-25DBC2AFC054}"/>
              </a:ext>
            </a:extLst>
          </p:cNvPr>
          <p:cNvSpPr txBox="1"/>
          <p:nvPr/>
        </p:nvSpPr>
        <p:spPr>
          <a:xfrm>
            <a:off x="5131875" y="1179919"/>
            <a:ext cx="6999872" cy="923330"/>
          </a:xfrm>
          <a:prstGeom prst="rect">
            <a:avLst/>
          </a:prstGeom>
          <a:noFill/>
        </p:spPr>
        <p:txBody>
          <a:bodyPr wrap="square" rtlCol="0">
            <a:spAutoFit/>
          </a:bodyPr>
          <a:lstStyle/>
          <a:p>
            <a:r>
              <a:rPr lang="en-US" dirty="0"/>
              <a:t>Create an eye diagram for </a:t>
            </a:r>
            <a:r>
              <a:rPr lang="en-US" dirty="0">
                <a:highlight>
                  <a:srgbClr val="FFFF00"/>
                </a:highlight>
              </a:rPr>
              <a:t>v(“</a:t>
            </a:r>
            <a:r>
              <a:rPr lang="en-US" dirty="0" err="1">
                <a:highlight>
                  <a:srgbClr val="FFFF00"/>
                </a:highlight>
              </a:rPr>
              <a:t>output_jitter</a:t>
            </a:r>
            <a:r>
              <a:rPr lang="en-US" dirty="0">
                <a:highlight>
                  <a:srgbClr val="FFFF00"/>
                </a:highlight>
              </a:rPr>
              <a:t>” ?result “</a:t>
            </a:r>
            <a:r>
              <a:rPr lang="en-US" dirty="0" err="1">
                <a:highlight>
                  <a:srgbClr val="FFFF00"/>
                </a:highlight>
              </a:rPr>
              <a:t>tran-tran</a:t>
            </a:r>
            <a:r>
              <a:rPr lang="en-US" dirty="0">
                <a:highlight>
                  <a:srgbClr val="FFFF00"/>
                </a:highlight>
              </a:rPr>
              <a:t>”)</a:t>
            </a:r>
          </a:p>
          <a:p>
            <a:r>
              <a:rPr lang="en-US" dirty="0"/>
              <a:t>from </a:t>
            </a:r>
            <a:r>
              <a:rPr lang="en-US" dirty="0">
                <a:highlight>
                  <a:srgbClr val="FFFF00"/>
                </a:highlight>
              </a:rPr>
              <a:t>200.0n</a:t>
            </a:r>
            <a:r>
              <a:rPr lang="en-US" dirty="0"/>
              <a:t> to </a:t>
            </a:r>
            <a:r>
              <a:rPr lang="en-US" dirty="0">
                <a:highlight>
                  <a:srgbClr val="FFFF00"/>
                </a:highlight>
              </a:rPr>
              <a:t>500u</a:t>
            </a:r>
            <a:r>
              <a:rPr lang="en-US" dirty="0"/>
              <a:t> with a period of </a:t>
            </a:r>
            <a:r>
              <a:rPr lang="en-US" dirty="0">
                <a:highlight>
                  <a:srgbClr val="FFFF00"/>
                </a:highlight>
              </a:rPr>
              <a:t>10n</a:t>
            </a:r>
            <a:r>
              <a:rPr lang="en-US" dirty="0"/>
              <a:t>. Return the open width of the eye using </a:t>
            </a:r>
            <a:r>
              <a:rPr lang="en-US" dirty="0" err="1"/>
              <a:t>eyeMeasurement</a:t>
            </a:r>
            <a:r>
              <a:rPr lang="en-US" dirty="0"/>
              <a:t>.</a:t>
            </a:r>
          </a:p>
        </p:txBody>
      </p:sp>
      <p:sp>
        <p:nvSpPr>
          <p:cNvPr id="5" name="TextBox 4">
            <a:extLst>
              <a:ext uri="{FF2B5EF4-FFF2-40B4-BE49-F238E27FC236}">
                <a16:creationId xmlns:a16="http://schemas.microsoft.com/office/drawing/2014/main" id="{88B18490-0594-3D85-B83F-0C8005DC6BFD}"/>
              </a:ext>
            </a:extLst>
          </p:cNvPr>
          <p:cNvSpPr txBox="1"/>
          <p:nvPr/>
        </p:nvSpPr>
        <p:spPr>
          <a:xfrm>
            <a:off x="5131875" y="748153"/>
            <a:ext cx="1377300" cy="369332"/>
          </a:xfrm>
          <a:prstGeom prst="rect">
            <a:avLst/>
          </a:prstGeom>
          <a:noFill/>
        </p:spPr>
        <p:txBody>
          <a:bodyPr wrap="none" rtlCol="0">
            <a:spAutoFit/>
          </a:bodyPr>
          <a:lstStyle/>
          <a:p>
            <a:r>
              <a:rPr lang="en-US" b="1" dirty="0"/>
              <a:t>Instruction</a:t>
            </a:r>
          </a:p>
        </p:txBody>
      </p:sp>
      <p:sp>
        <p:nvSpPr>
          <p:cNvPr id="6" name="TextBox 5">
            <a:extLst>
              <a:ext uri="{FF2B5EF4-FFF2-40B4-BE49-F238E27FC236}">
                <a16:creationId xmlns:a16="http://schemas.microsoft.com/office/drawing/2014/main" id="{7B2608C2-76BF-1430-F501-63CB0CCB8913}"/>
              </a:ext>
            </a:extLst>
          </p:cNvPr>
          <p:cNvSpPr txBox="1"/>
          <p:nvPr/>
        </p:nvSpPr>
        <p:spPr>
          <a:xfrm>
            <a:off x="5131875" y="2246719"/>
            <a:ext cx="941283" cy="369332"/>
          </a:xfrm>
          <a:prstGeom prst="rect">
            <a:avLst/>
          </a:prstGeom>
          <a:noFill/>
        </p:spPr>
        <p:txBody>
          <a:bodyPr wrap="none" rtlCol="0">
            <a:spAutoFit/>
          </a:bodyPr>
          <a:lstStyle/>
          <a:p>
            <a:r>
              <a:rPr lang="en-US" b="1"/>
              <a:t>Output</a:t>
            </a:r>
          </a:p>
        </p:txBody>
      </p:sp>
      <p:sp>
        <p:nvSpPr>
          <p:cNvPr id="7" name="TextBox 6">
            <a:extLst>
              <a:ext uri="{FF2B5EF4-FFF2-40B4-BE49-F238E27FC236}">
                <a16:creationId xmlns:a16="http://schemas.microsoft.com/office/drawing/2014/main" id="{0DF71041-AD97-BD2C-704A-8474B74310F6}"/>
              </a:ext>
            </a:extLst>
          </p:cNvPr>
          <p:cNvSpPr txBox="1"/>
          <p:nvPr/>
        </p:nvSpPr>
        <p:spPr>
          <a:xfrm>
            <a:off x="5131875" y="2759521"/>
            <a:ext cx="6999872"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Unicode MS"/>
              </a:rPr>
              <a:t>eyeMeasurement</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err="1">
                <a:ln>
                  <a:noFill/>
                </a:ln>
                <a:solidFill>
                  <a:schemeClr val="tx1"/>
                </a:solidFill>
                <a:effectLst/>
                <a:latin typeface="Arial Unicode MS"/>
              </a:rPr>
              <a:t>wave_eyeDiagram</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kumimoji="0" lang="en-US" altLang="en-US" sz="1800" b="0" i="0" u="none" strike="noStrike" cap="none" normalizeH="0" baseline="0" dirty="0">
                <a:ln>
                  <a:noFill/>
                </a:ln>
                <a:solidFill>
                  <a:schemeClr val="tx1"/>
                </a:solidFill>
                <a:effectLst/>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v("</a:t>
            </a:r>
            <a:r>
              <a:rPr kumimoji="0" lang="en-US" altLang="en-US" sz="1800" b="0" i="0" u="none" strike="noStrike" cap="none" normalizeH="0" baseline="0" dirty="0" err="1">
                <a:ln>
                  <a:noFill/>
                </a:ln>
                <a:solidFill>
                  <a:schemeClr val="tx1"/>
                </a:solidFill>
                <a:effectLst/>
                <a:highlight>
                  <a:srgbClr val="FFFF00"/>
                </a:highlight>
                <a:latin typeface="Arial Unicode MS"/>
              </a:rPr>
              <a:t>output_jitter"?result</a:t>
            </a:r>
            <a:r>
              <a:rPr kumimoji="0" lang="en-US" altLang="en-US" sz="1800" b="0" i="0" u="none" strike="noStrike" cap="none" normalizeH="0" baseline="0" dirty="0">
                <a:ln>
                  <a:noFill/>
                </a:ln>
                <a:solidFill>
                  <a:schemeClr val="tx1"/>
                </a:solidFill>
                <a:effectLst/>
                <a:highlight>
                  <a:srgbClr val="FFFF00"/>
                </a:highlight>
                <a:latin typeface="Arial Unicode MS"/>
              </a:rPr>
              <a:t> "</a:t>
            </a:r>
            <a:r>
              <a:rPr kumimoji="0" lang="en-US" altLang="en-US" sz="1800" b="0" i="0" u="none" strike="noStrike" cap="none" normalizeH="0" baseline="0" dirty="0" err="1">
                <a:ln>
                  <a:noFill/>
                </a:ln>
                <a:solidFill>
                  <a:schemeClr val="tx1"/>
                </a:solidFill>
                <a:effectLst/>
                <a:highlight>
                  <a:srgbClr val="FFFF00"/>
                </a:highlight>
                <a:latin typeface="Arial Unicode MS"/>
              </a:rPr>
              <a:t>tran-tran</a:t>
            </a:r>
            <a:r>
              <a:rPr kumimoji="0" lang="en-US" altLang="en-US" sz="1800" b="0" i="0" u="none" strike="noStrike" cap="none" normalizeH="0" baseline="0" dirty="0">
                <a:ln>
                  <a:noFill/>
                </a:ln>
                <a:solidFill>
                  <a:schemeClr val="tx1"/>
                </a:solidFill>
                <a:effectLst/>
                <a:highlight>
                  <a:srgbClr val="FFFF00"/>
                </a:highligh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200.0n	</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500u</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10n</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autoCenter</a:t>
            </a:r>
            <a:r>
              <a:rPr kumimoji="0" lang="en-US" altLang="en-US" sz="1800" b="0" i="0" u="none" strike="noStrike" cap="none" normalizeH="0" baseline="0" dirty="0">
                <a:ln>
                  <a:noFill/>
                </a:ln>
                <a:solidFill>
                  <a:schemeClr val="tx1"/>
                </a:solidFill>
                <a:effectLst/>
                <a:latin typeface="Arial Unicode MS"/>
              </a:rPr>
              <a:t>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horizThreshold</a:t>
            </a:r>
            <a:r>
              <a:rPr kumimoji="0" lang="en-US" altLang="en-US" sz="1800" b="0" i="0" u="none" strike="noStrike" cap="none" normalizeH="0" baseline="0" dirty="0">
                <a:ln>
                  <a:noFill/>
                </a:ln>
                <a:solidFill>
                  <a:schemeClr val="tx1"/>
                </a:solidFill>
                <a:effectLst/>
                <a:latin typeface="Arial Unicode MS"/>
              </a:rPr>
              <a:t> 0 ?startx0 40 ?starty0 0 ?xTypePercent0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?endx0 60 ?endy0 50 ?yTypePercent0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?startx1 40 ?starty1 50 ?xTypePercent1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?endx1 60 ?endy1 100 ?yTypePercent1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noOfBins</a:t>
            </a:r>
            <a:r>
              <a:rPr kumimoji="0" lang="en-US" altLang="en-US" sz="1800" b="0" i="0" u="none" strike="noStrike" cap="none" normalizeH="0" baseline="0" dirty="0">
                <a:ln>
                  <a:noFill/>
                </a:ln>
                <a:solidFill>
                  <a:schemeClr val="tx1"/>
                </a:solidFill>
                <a:effectLst/>
                <a:latin typeface="Arial Unicode MS"/>
              </a:rPr>
              <a:t> 10</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?measure "width“</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en-US" altLang="en-US" sz="1800" b="0"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a:t>
            </a:r>
            <a:endParaRPr lang="en-US" dirty="0"/>
          </a:p>
        </p:txBody>
      </p:sp>
      <p:sp>
        <p:nvSpPr>
          <p:cNvPr id="8" name="TextBox 7">
            <a:extLst>
              <a:ext uri="{FF2B5EF4-FFF2-40B4-BE49-F238E27FC236}">
                <a16:creationId xmlns:a16="http://schemas.microsoft.com/office/drawing/2014/main" id="{D62634B8-317B-AB71-A8CF-00D420ECE644}"/>
              </a:ext>
            </a:extLst>
          </p:cNvPr>
          <p:cNvSpPr txBox="1"/>
          <p:nvPr/>
        </p:nvSpPr>
        <p:spPr>
          <a:xfrm>
            <a:off x="937236" y="4373109"/>
            <a:ext cx="3374505" cy="17543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i="1" dirty="0"/>
              <a:t>This is one example of many kinds of measurements where it is much easier for a designer to describe what they want than to figure out how to write complex SKILL code</a:t>
            </a:r>
          </a:p>
        </p:txBody>
      </p:sp>
      <p:sp>
        <p:nvSpPr>
          <p:cNvPr id="12" name="Content Placeholder 8">
            <a:extLst>
              <a:ext uri="{FF2B5EF4-FFF2-40B4-BE49-F238E27FC236}">
                <a16:creationId xmlns:a16="http://schemas.microsoft.com/office/drawing/2014/main" id="{915C03CC-F104-A280-FF27-AEA271A1DC75}"/>
              </a:ext>
            </a:extLst>
          </p:cNvPr>
          <p:cNvSpPr txBox="1">
            <a:spLocks/>
          </p:cNvSpPr>
          <p:nvPr/>
        </p:nvSpPr>
        <p:spPr>
          <a:xfrm>
            <a:off x="435430" y="1188720"/>
            <a:ext cx="11255827" cy="5146766"/>
          </a:xfrm>
          <a:prstGeom prst="rect">
            <a:avLst/>
          </a:prstGeom>
        </p:spPr>
        <p:txBody>
          <a:bodyPr/>
          <a:lst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real case</a:t>
            </a:r>
          </a:p>
        </p:txBody>
      </p:sp>
    </p:spTree>
    <p:extLst>
      <p:ext uri="{BB962C8B-B14F-4D97-AF65-F5344CB8AC3E}">
        <p14:creationId xmlns:p14="http://schemas.microsoft.com/office/powerpoint/2010/main" val="180682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ltLang="zh-CN" dirty="0"/>
              <a:t>Overview</a:t>
            </a:r>
            <a:endParaRPr lang="en-US" dirty="0"/>
          </a:p>
        </p:txBody>
      </p:sp>
    </p:spTree>
    <p:extLst>
      <p:ext uri="{BB962C8B-B14F-4D97-AF65-F5344CB8AC3E}">
        <p14:creationId xmlns:p14="http://schemas.microsoft.com/office/powerpoint/2010/main" val="363655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840135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A849A-DE0B-C30C-9796-FB062DBD8655}"/>
              </a:ext>
            </a:extLst>
          </p:cNvPr>
          <p:cNvSpPr>
            <a:spLocks noGrp="1"/>
          </p:cNvSpPr>
          <p:nvPr>
            <p:ph idx="1"/>
          </p:nvPr>
        </p:nvSpPr>
        <p:spPr>
          <a:xfrm>
            <a:off x="434975" y="1199625"/>
            <a:ext cx="11308534" cy="5458349"/>
          </a:xfrm>
        </p:spPr>
        <p:txBody>
          <a:bodyPr>
            <a:normAutofit/>
          </a:bodyPr>
          <a:lstStyle/>
          <a:p>
            <a:r>
              <a:rPr lang="en-US" sz="2000" dirty="0"/>
              <a:t>LLMs offer transformative capabilities in understanding and generating natural language</a:t>
            </a:r>
            <a:br>
              <a:rPr lang="en-US" sz="2000" dirty="0"/>
            </a:br>
            <a:endParaRPr lang="en-US" sz="1100" dirty="0"/>
          </a:p>
          <a:p>
            <a:r>
              <a:rPr lang="en-US" sz="2000" dirty="0"/>
              <a:t>ADE copilot is an intelligent optimization engine  based on LLM, which can assistant designer and improve simulation performance</a:t>
            </a:r>
          </a:p>
          <a:p>
            <a:pPr lvl="1"/>
            <a:r>
              <a:rPr lang="en-US" sz="1800" dirty="0"/>
              <a:t>Simplify reusing existing designs</a:t>
            </a:r>
          </a:p>
          <a:p>
            <a:pPr lvl="1"/>
            <a:endParaRPr lang="en-US" sz="1800" dirty="0"/>
          </a:p>
          <a:p>
            <a:pPr lvl="1"/>
            <a:r>
              <a:rPr lang="en-US" sz="1800" dirty="0"/>
              <a:t>Learn from a customer’s existing designs and documentation</a:t>
            </a:r>
          </a:p>
          <a:p>
            <a:pPr lvl="1"/>
            <a:endParaRPr lang="en-US" sz="1800" dirty="0"/>
          </a:p>
          <a:p>
            <a:pPr lvl="1"/>
            <a:r>
              <a:rPr lang="en-US" sz="1800" dirty="0"/>
              <a:t>Apply what it learns to assist the designer and to guide automation</a:t>
            </a:r>
            <a:br>
              <a:rPr lang="en-US" sz="2000" dirty="0"/>
            </a:br>
            <a:endParaRPr lang="en-US" sz="1100" dirty="0"/>
          </a:p>
          <a:p>
            <a:r>
              <a:rPr lang="en-US" sz="2000" dirty="0"/>
              <a:t>ADE copilot has three applications currently, t</a:t>
            </a:r>
            <a:r>
              <a:rPr lang="en-US" altLang="zh-CN" sz="2000" dirty="0"/>
              <a:t>he first two applications already have prototypes</a:t>
            </a:r>
          </a:p>
          <a:p>
            <a:pPr lvl="1"/>
            <a:r>
              <a:rPr lang="en-US" sz="1800" dirty="0"/>
              <a:t>ADE Chatbot</a:t>
            </a:r>
          </a:p>
          <a:p>
            <a:pPr lvl="2"/>
            <a:r>
              <a:rPr lang="en-US" sz="1400" dirty="0"/>
              <a:t>Answer questions interactively about how ADE works and circuit design </a:t>
            </a:r>
            <a:br>
              <a:rPr lang="en-US" sz="1400" dirty="0"/>
            </a:br>
            <a:endParaRPr lang="en-US" sz="1400" dirty="0"/>
          </a:p>
          <a:p>
            <a:pPr lvl="1"/>
            <a:r>
              <a:rPr lang="en-US" sz="1800" dirty="0"/>
              <a:t>Measurement Generation</a:t>
            </a:r>
          </a:p>
          <a:p>
            <a:pPr lvl="2"/>
            <a:r>
              <a:rPr lang="en-US" sz="1400" dirty="0"/>
              <a:t>Process the custom’s natural-language-requirements and generate skill measurement</a:t>
            </a:r>
            <a:br>
              <a:rPr lang="en-US" sz="1400" dirty="0"/>
            </a:br>
            <a:endParaRPr lang="en-US" sz="1400" dirty="0"/>
          </a:p>
          <a:p>
            <a:pPr lvl="1"/>
            <a:r>
              <a:rPr lang="en-US" sz="1800" dirty="0"/>
              <a:t>Job Policy Optimization</a:t>
            </a:r>
          </a:p>
          <a:p>
            <a:pPr lvl="2"/>
            <a:r>
              <a:rPr lang="en-US" sz="1400" dirty="0"/>
              <a:t>Smart to set job policy automatically to improve simulation performance</a:t>
            </a:r>
          </a:p>
        </p:txBody>
      </p:sp>
      <p:sp>
        <p:nvSpPr>
          <p:cNvPr id="3" name="Title 2">
            <a:extLst>
              <a:ext uri="{FF2B5EF4-FFF2-40B4-BE49-F238E27FC236}">
                <a16:creationId xmlns:a16="http://schemas.microsoft.com/office/drawing/2014/main" id="{9F446D90-E8B5-23C6-2A75-E002968652CB}"/>
              </a:ext>
            </a:extLst>
          </p:cNvPr>
          <p:cNvSpPr>
            <a:spLocks noGrp="1"/>
          </p:cNvSpPr>
          <p:nvPr>
            <p:ph type="title"/>
          </p:nvPr>
        </p:nvSpPr>
        <p:spPr>
          <a:xfrm>
            <a:off x="446313" y="365125"/>
            <a:ext cx="11612880" cy="565150"/>
          </a:xfrm>
        </p:spPr>
        <p:txBody>
          <a:bodyPr/>
          <a:lstStyle/>
          <a:p>
            <a:r>
              <a:rPr lang="en-US"/>
              <a:t>Summary</a:t>
            </a:r>
          </a:p>
        </p:txBody>
      </p:sp>
      <p:sp>
        <p:nvSpPr>
          <p:cNvPr id="8" name="TextBox 7">
            <a:extLst>
              <a:ext uri="{FF2B5EF4-FFF2-40B4-BE49-F238E27FC236}">
                <a16:creationId xmlns:a16="http://schemas.microsoft.com/office/drawing/2014/main" id="{465BC544-4830-59BB-14D8-01367D5B475D}"/>
              </a:ext>
            </a:extLst>
          </p:cNvPr>
          <p:cNvSpPr txBox="1"/>
          <p:nvPr/>
        </p:nvSpPr>
        <p:spPr>
          <a:xfrm>
            <a:off x="4278012" y="6520580"/>
            <a:ext cx="2676461" cy="200055"/>
          </a:xfrm>
          <a:prstGeom prst="rect">
            <a:avLst/>
          </a:prstGeom>
          <a:noFill/>
        </p:spPr>
        <p:txBody>
          <a:bodyPr wrap="square">
            <a:spAutoFit/>
          </a:bodyPr>
          <a:lstStyle/>
          <a:p>
            <a:r>
              <a:rPr lang="en-US" sz="700">
                <a:solidFill>
                  <a:srgbClr val="BFBFBF"/>
                </a:solidFill>
              </a:rPr>
              <a:t>VentureBeat made with OpenAI DALL-E 3 via ChatGPT Plus</a:t>
            </a:r>
          </a:p>
        </p:txBody>
      </p:sp>
    </p:spTree>
    <p:extLst>
      <p:ext uri="{BB962C8B-B14F-4D97-AF65-F5344CB8AC3E}">
        <p14:creationId xmlns:p14="http://schemas.microsoft.com/office/powerpoint/2010/main" val="413329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intelligent optimization engine</a:t>
            </a:r>
          </a:p>
          <a:p>
            <a:pPr lvl="1"/>
            <a:r>
              <a:rPr lang="en-US" altLang="zh-CN" dirty="0"/>
              <a:t>Based on LLM(Large Language Model)</a:t>
            </a:r>
          </a:p>
          <a:p>
            <a:pPr lvl="1"/>
            <a:r>
              <a:rPr lang="en-US" dirty="0"/>
              <a:t>Optimize user experience and improve simulation performance</a:t>
            </a:r>
          </a:p>
        </p:txBody>
      </p:sp>
      <p:sp>
        <p:nvSpPr>
          <p:cNvPr id="20" name="TextBox 19">
            <a:extLst>
              <a:ext uri="{FF2B5EF4-FFF2-40B4-BE49-F238E27FC236}">
                <a16:creationId xmlns:a16="http://schemas.microsoft.com/office/drawing/2014/main" id="{D19510F6-1A0B-4477-A911-4768362BE123}"/>
              </a:ext>
            </a:extLst>
          </p:cNvPr>
          <p:cNvSpPr txBox="1"/>
          <p:nvPr/>
        </p:nvSpPr>
        <p:spPr>
          <a:xfrm>
            <a:off x="2950509" y="6130964"/>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 name="Picture 1">
            <a:extLst>
              <a:ext uri="{FF2B5EF4-FFF2-40B4-BE49-F238E27FC236}">
                <a16:creationId xmlns:a16="http://schemas.microsoft.com/office/drawing/2014/main" id="{B8E299B3-5772-51F9-90B6-6C221AE42C21}"/>
              </a:ext>
            </a:extLst>
          </p:cNvPr>
          <p:cNvPicPr>
            <a:picLocks noChangeAspect="1"/>
          </p:cNvPicPr>
          <p:nvPr/>
        </p:nvPicPr>
        <p:blipFill>
          <a:blip r:embed="rId2"/>
          <a:stretch>
            <a:fillRect/>
          </a:stretch>
        </p:blipFill>
        <p:spPr>
          <a:xfrm>
            <a:off x="699132" y="2394290"/>
            <a:ext cx="6039303" cy="3607451"/>
          </a:xfrm>
          <a:prstGeom prst="rect">
            <a:avLst/>
          </a:prstGeom>
        </p:spPr>
      </p:pic>
      <p:pic>
        <p:nvPicPr>
          <p:cNvPr id="6" name="Picture 5">
            <a:extLst>
              <a:ext uri="{FF2B5EF4-FFF2-40B4-BE49-F238E27FC236}">
                <a16:creationId xmlns:a16="http://schemas.microsoft.com/office/drawing/2014/main" id="{70679DD5-F393-1D32-548C-100A63819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160" y="2564130"/>
            <a:ext cx="5120976" cy="3105150"/>
          </a:xfrm>
          <a:prstGeom prst="rect">
            <a:avLst/>
          </a:prstGeom>
        </p:spPr>
      </p:pic>
      <p:sp>
        <p:nvSpPr>
          <p:cNvPr id="7" name="TextBox 6">
            <a:extLst>
              <a:ext uri="{FF2B5EF4-FFF2-40B4-BE49-F238E27FC236}">
                <a16:creationId xmlns:a16="http://schemas.microsoft.com/office/drawing/2014/main" id="{52EC1D25-7529-FBB3-F56C-689BC5EFD7CA}"/>
              </a:ext>
            </a:extLst>
          </p:cNvPr>
          <p:cNvSpPr txBox="1"/>
          <p:nvPr/>
        </p:nvSpPr>
        <p:spPr>
          <a:xfrm>
            <a:off x="9111955" y="6130964"/>
            <a:ext cx="835485" cy="338554"/>
          </a:xfrm>
          <a:prstGeom prst="rect">
            <a:avLst/>
          </a:prstGeom>
          <a:noFill/>
        </p:spPr>
        <p:txBody>
          <a:bodyPr wrap="none" rtlCol="0">
            <a:spAutoFit/>
          </a:bodyPr>
          <a:lstStyle/>
          <a:p>
            <a:r>
              <a:rPr lang="en-US" altLang="zh-CN" sz="1600" b="1" dirty="0">
                <a:solidFill>
                  <a:srgbClr val="93DA49"/>
                </a:solidFill>
                <a:latin typeface="Times New Roman" panose="02020603050405020304" pitchFamily="18" charset="0"/>
                <a:cs typeface="Times New Roman" panose="02020603050405020304" pitchFamily="18" charset="0"/>
              </a:rPr>
              <a:t>Copilot</a:t>
            </a:r>
            <a:endParaRPr lang="en-US" sz="1600" b="1" dirty="0">
              <a:solidFill>
                <a:srgbClr val="93DA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2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70798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t>Architecture</a:t>
            </a:r>
          </a:p>
        </p:txBody>
      </p:sp>
      <p:cxnSp>
        <p:nvCxnSpPr>
          <p:cNvPr id="2" name="Straight Connector 1">
            <a:extLst>
              <a:ext uri="{FF2B5EF4-FFF2-40B4-BE49-F238E27FC236}">
                <a16:creationId xmlns:a16="http://schemas.microsoft.com/office/drawing/2014/main" id="{D16E3BFA-F465-2DDD-257A-7F9F7CDAE81A}"/>
              </a:ext>
            </a:extLst>
          </p:cNvPr>
          <p:cNvCxnSpPr>
            <a:cxnSpLocks/>
            <a:stCxn id="4" idx="2"/>
          </p:cNvCxnSpPr>
          <p:nvPr/>
        </p:nvCxnSpPr>
        <p:spPr>
          <a:xfrm>
            <a:off x="10379772" y="801265"/>
            <a:ext cx="0" cy="5383382"/>
          </a:xfrm>
          <a:prstGeom prst="line">
            <a:avLst/>
          </a:prstGeom>
          <a:ln w="44450">
            <a:prstDash val="dash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4C40A4D-222E-952E-337D-4C511419EA4A}"/>
              </a:ext>
            </a:extLst>
          </p:cNvPr>
          <p:cNvSpPr txBox="1"/>
          <p:nvPr/>
        </p:nvSpPr>
        <p:spPr>
          <a:xfrm>
            <a:off x="9749540" y="431933"/>
            <a:ext cx="1260464" cy="369332"/>
          </a:xfrm>
          <a:prstGeom prst="rect">
            <a:avLst/>
          </a:prstGeom>
          <a:noFill/>
        </p:spPr>
        <p:txBody>
          <a:bodyPr wrap="square" rtlCol="0">
            <a:spAutoFit/>
          </a:bodyPr>
          <a:lstStyle/>
          <a:p>
            <a:pPr algn="ctr"/>
            <a:r>
              <a:rPr lang="en-US" b="1">
                <a:latin typeface="Avenir Next" panose="020B0503020202020204" pitchFamily="34" charset="0"/>
              </a:rPr>
              <a:t>REST APIs</a:t>
            </a:r>
            <a:r>
              <a:rPr lang="en-US"/>
              <a:t> </a:t>
            </a:r>
          </a:p>
        </p:txBody>
      </p:sp>
      <p:grpSp>
        <p:nvGrpSpPr>
          <p:cNvPr id="5" name="Group 4">
            <a:extLst>
              <a:ext uri="{FF2B5EF4-FFF2-40B4-BE49-F238E27FC236}">
                <a16:creationId xmlns:a16="http://schemas.microsoft.com/office/drawing/2014/main" id="{252039CE-3B5C-12AA-FC21-B76BBC53FC0E}"/>
              </a:ext>
            </a:extLst>
          </p:cNvPr>
          <p:cNvGrpSpPr/>
          <p:nvPr/>
        </p:nvGrpSpPr>
        <p:grpSpPr>
          <a:xfrm>
            <a:off x="1758419" y="1590514"/>
            <a:ext cx="1507842" cy="1709851"/>
            <a:chOff x="1659748" y="1109093"/>
            <a:chExt cx="1507842" cy="1709851"/>
          </a:xfrm>
        </p:grpSpPr>
        <p:pic>
          <p:nvPicPr>
            <p:cNvPr id="6" name="Picture 5">
              <a:extLst>
                <a:ext uri="{FF2B5EF4-FFF2-40B4-BE49-F238E27FC236}">
                  <a16:creationId xmlns:a16="http://schemas.microsoft.com/office/drawing/2014/main" id="{388C0443-B2A6-19F8-7118-CD8CEABB27E4}"/>
                </a:ext>
              </a:extLst>
            </p:cNvPr>
            <p:cNvPicPr>
              <a:picLocks noChangeAspect="1"/>
            </p:cNvPicPr>
            <p:nvPr/>
          </p:nvPicPr>
          <p:blipFill>
            <a:blip r:embed="rId2"/>
            <a:stretch>
              <a:fillRect/>
            </a:stretch>
          </p:blipFill>
          <p:spPr>
            <a:xfrm>
              <a:off x="1659748" y="1109093"/>
              <a:ext cx="820520" cy="820520"/>
            </a:xfrm>
            <a:prstGeom prst="rect">
              <a:avLst/>
            </a:prstGeom>
          </p:spPr>
        </p:pic>
        <p:pic>
          <p:nvPicPr>
            <p:cNvPr id="7" name="Picture 6">
              <a:extLst>
                <a:ext uri="{FF2B5EF4-FFF2-40B4-BE49-F238E27FC236}">
                  <a16:creationId xmlns:a16="http://schemas.microsoft.com/office/drawing/2014/main" id="{C5B88816-E47A-BE50-99E7-D222BF54EDDA}"/>
                </a:ext>
              </a:extLst>
            </p:cNvPr>
            <p:cNvPicPr>
              <a:picLocks noChangeAspect="1"/>
            </p:cNvPicPr>
            <p:nvPr/>
          </p:nvPicPr>
          <p:blipFill>
            <a:blip r:embed="rId2"/>
            <a:stretch>
              <a:fillRect/>
            </a:stretch>
          </p:blipFill>
          <p:spPr>
            <a:xfrm>
              <a:off x="1880588" y="1393250"/>
              <a:ext cx="820520" cy="820520"/>
            </a:xfrm>
            <a:prstGeom prst="rect">
              <a:avLst/>
            </a:prstGeom>
          </p:spPr>
        </p:pic>
        <p:pic>
          <p:nvPicPr>
            <p:cNvPr id="8" name="Picture 7">
              <a:extLst>
                <a:ext uri="{FF2B5EF4-FFF2-40B4-BE49-F238E27FC236}">
                  <a16:creationId xmlns:a16="http://schemas.microsoft.com/office/drawing/2014/main" id="{AFE4275F-177A-CC7D-D653-2895258ED51F}"/>
                </a:ext>
              </a:extLst>
            </p:cNvPr>
            <p:cNvPicPr>
              <a:picLocks noChangeAspect="1"/>
            </p:cNvPicPr>
            <p:nvPr/>
          </p:nvPicPr>
          <p:blipFill>
            <a:blip r:embed="rId2"/>
            <a:stretch>
              <a:fillRect/>
            </a:stretch>
          </p:blipFill>
          <p:spPr>
            <a:xfrm>
              <a:off x="2126230" y="1643590"/>
              <a:ext cx="820520" cy="820520"/>
            </a:xfrm>
            <a:prstGeom prst="rect">
              <a:avLst/>
            </a:prstGeom>
          </p:spPr>
        </p:pic>
        <p:pic>
          <p:nvPicPr>
            <p:cNvPr id="10" name="Picture 9">
              <a:extLst>
                <a:ext uri="{FF2B5EF4-FFF2-40B4-BE49-F238E27FC236}">
                  <a16:creationId xmlns:a16="http://schemas.microsoft.com/office/drawing/2014/main" id="{7272D9FD-7929-E84F-5443-295534E8940C}"/>
                </a:ext>
              </a:extLst>
            </p:cNvPr>
            <p:cNvPicPr>
              <a:picLocks noChangeAspect="1"/>
            </p:cNvPicPr>
            <p:nvPr/>
          </p:nvPicPr>
          <p:blipFill>
            <a:blip r:embed="rId2"/>
            <a:stretch>
              <a:fillRect/>
            </a:stretch>
          </p:blipFill>
          <p:spPr>
            <a:xfrm>
              <a:off x="2347070" y="1998424"/>
              <a:ext cx="820520" cy="820520"/>
            </a:xfrm>
            <a:prstGeom prst="rect">
              <a:avLst/>
            </a:prstGeom>
          </p:spPr>
        </p:pic>
      </p:grpSp>
      <p:sp>
        <p:nvSpPr>
          <p:cNvPr id="11" name="Title 2">
            <a:extLst>
              <a:ext uri="{FF2B5EF4-FFF2-40B4-BE49-F238E27FC236}">
                <a16:creationId xmlns:a16="http://schemas.microsoft.com/office/drawing/2014/main" id="{DCEF972A-FB1F-1A3C-2448-F6CC5FBE028D}"/>
              </a:ext>
            </a:extLst>
          </p:cNvPr>
          <p:cNvSpPr txBox="1">
            <a:spLocks/>
          </p:cNvSpPr>
          <p:nvPr/>
        </p:nvSpPr>
        <p:spPr>
          <a:xfrm>
            <a:off x="1869310" y="1209075"/>
            <a:ext cx="1325944" cy="347353"/>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r>
              <a:rPr lang="en-US" sz="1800" dirty="0">
                <a:latin typeface="Avenir Next" panose="020B0503020202020204" pitchFamily="34" charset="0"/>
              </a:rPr>
              <a:t>ADE GUI</a:t>
            </a:r>
          </a:p>
        </p:txBody>
      </p:sp>
      <p:sp>
        <p:nvSpPr>
          <p:cNvPr id="12" name="TextBox 11">
            <a:extLst>
              <a:ext uri="{FF2B5EF4-FFF2-40B4-BE49-F238E27FC236}">
                <a16:creationId xmlns:a16="http://schemas.microsoft.com/office/drawing/2014/main" id="{22B52BBD-0303-544D-A9C2-DD5C35F639F1}"/>
              </a:ext>
            </a:extLst>
          </p:cNvPr>
          <p:cNvSpPr txBox="1"/>
          <p:nvPr/>
        </p:nvSpPr>
        <p:spPr>
          <a:xfrm>
            <a:off x="9353163" y="4255451"/>
            <a:ext cx="878470" cy="369332"/>
          </a:xfrm>
          <a:prstGeom prst="rect">
            <a:avLst/>
          </a:prstGeom>
          <a:noFill/>
        </p:spPr>
        <p:txBody>
          <a:bodyPr wrap="square" rtlCol="0">
            <a:spAutoFit/>
          </a:bodyPr>
          <a:lstStyle/>
          <a:p>
            <a:pPr algn="ctr"/>
            <a:r>
              <a:rPr lang="en-US" sz="900"/>
              <a:t>Cadence</a:t>
            </a:r>
            <a:br>
              <a:rPr lang="en-US" sz="900"/>
            </a:br>
            <a:r>
              <a:rPr lang="en-US" sz="900"/>
              <a:t>Vector DBs</a:t>
            </a:r>
          </a:p>
        </p:txBody>
      </p:sp>
      <p:sp>
        <p:nvSpPr>
          <p:cNvPr id="13" name="TextBox 12">
            <a:extLst>
              <a:ext uri="{FF2B5EF4-FFF2-40B4-BE49-F238E27FC236}">
                <a16:creationId xmlns:a16="http://schemas.microsoft.com/office/drawing/2014/main" id="{427FF528-C7C3-6DD9-E111-BD04B83CE470}"/>
              </a:ext>
            </a:extLst>
          </p:cNvPr>
          <p:cNvSpPr txBox="1"/>
          <p:nvPr/>
        </p:nvSpPr>
        <p:spPr>
          <a:xfrm>
            <a:off x="8400140" y="4255451"/>
            <a:ext cx="878470" cy="369332"/>
          </a:xfrm>
          <a:prstGeom prst="rect">
            <a:avLst/>
          </a:prstGeom>
          <a:noFill/>
        </p:spPr>
        <p:txBody>
          <a:bodyPr wrap="square" rtlCol="0">
            <a:spAutoFit/>
          </a:bodyPr>
          <a:lstStyle/>
          <a:p>
            <a:pPr algn="ctr"/>
            <a:r>
              <a:rPr lang="en-US" sz="900"/>
              <a:t>Customer </a:t>
            </a:r>
            <a:br>
              <a:rPr lang="en-US" sz="900"/>
            </a:br>
            <a:r>
              <a:rPr lang="en-US" sz="900"/>
              <a:t>Vector DBs</a:t>
            </a:r>
          </a:p>
        </p:txBody>
      </p:sp>
      <p:grpSp>
        <p:nvGrpSpPr>
          <p:cNvPr id="75" name="Group 74">
            <a:extLst>
              <a:ext uri="{FF2B5EF4-FFF2-40B4-BE49-F238E27FC236}">
                <a16:creationId xmlns:a16="http://schemas.microsoft.com/office/drawing/2014/main" id="{10D50C90-966A-7116-CD44-4EE97733C3F2}"/>
              </a:ext>
            </a:extLst>
          </p:cNvPr>
          <p:cNvGrpSpPr/>
          <p:nvPr/>
        </p:nvGrpSpPr>
        <p:grpSpPr>
          <a:xfrm>
            <a:off x="8615986" y="3819913"/>
            <a:ext cx="446779" cy="385419"/>
            <a:chOff x="8715024" y="3819913"/>
            <a:chExt cx="446779" cy="385419"/>
          </a:xfrm>
        </p:grpSpPr>
        <p:sp>
          <p:nvSpPr>
            <p:cNvPr id="15" name="Flowchart: Magnetic Disk 19">
              <a:extLst>
                <a:ext uri="{FF2B5EF4-FFF2-40B4-BE49-F238E27FC236}">
                  <a16:creationId xmlns:a16="http://schemas.microsoft.com/office/drawing/2014/main" id="{FF45779C-36E7-990F-0E6A-8E7B71C96EAF}"/>
                </a:ext>
              </a:extLst>
            </p:cNvPr>
            <p:cNvSpPr>
              <a:spLocks noChangeAspect="1"/>
            </p:cNvSpPr>
            <p:nvPr/>
          </p:nvSpPr>
          <p:spPr>
            <a:xfrm>
              <a:off x="8766035" y="3819913"/>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6" name="Flowchart: Magnetic Disk 1">
              <a:extLst>
                <a:ext uri="{FF2B5EF4-FFF2-40B4-BE49-F238E27FC236}">
                  <a16:creationId xmlns:a16="http://schemas.microsoft.com/office/drawing/2014/main" id="{441C543A-47C5-E6A9-6F1F-FE44428E218C}"/>
                </a:ext>
              </a:extLst>
            </p:cNvPr>
            <p:cNvSpPr>
              <a:spLocks noChangeAspect="1"/>
            </p:cNvSpPr>
            <p:nvPr/>
          </p:nvSpPr>
          <p:spPr>
            <a:xfrm>
              <a:off x="8715024" y="3880989"/>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76" name="Group 75">
            <a:extLst>
              <a:ext uri="{FF2B5EF4-FFF2-40B4-BE49-F238E27FC236}">
                <a16:creationId xmlns:a16="http://schemas.microsoft.com/office/drawing/2014/main" id="{1E3FF710-9142-6586-EDC3-B7B78307976B}"/>
              </a:ext>
            </a:extLst>
          </p:cNvPr>
          <p:cNvGrpSpPr/>
          <p:nvPr/>
        </p:nvGrpSpPr>
        <p:grpSpPr>
          <a:xfrm>
            <a:off x="9569010" y="3826307"/>
            <a:ext cx="446776" cy="379025"/>
            <a:chOff x="9545249" y="3826307"/>
            <a:chExt cx="446776" cy="379025"/>
          </a:xfrm>
        </p:grpSpPr>
        <p:sp>
          <p:nvSpPr>
            <p:cNvPr id="18" name="Flowchart: Magnetic Disk 19">
              <a:extLst>
                <a:ext uri="{FF2B5EF4-FFF2-40B4-BE49-F238E27FC236}">
                  <a16:creationId xmlns:a16="http://schemas.microsoft.com/office/drawing/2014/main" id="{BA2AA1E1-55AF-DD65-D8B4-4B70AAE0705D}"/>
                </a:ext>
              </a:extLst>
            </p:cNvPr>
            <p:cNvSpPr>
              <a:spLocks noChangeAspect="1"/>
            </p:cNvSpPr>
            <p:nvPr/>
          </p:nvSpPr>
          <p:spPr>
            <a:xfrm>
              <a:off x="9596257" y="3826307"/>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9" name="Flowchart: Magnetic Disk 1">
              <a:extLst>
                <a:ext uri="{FF2B5EF4-FFF2-40B4-BE49-F238E27FC236}">
                  <a16:creationId xmlns:a16="http://schemas.microsoft.com/office/drawing/2014/main" id="{76572FA3-EB51-1AD8-4AFB-C4553864F19C}"/>
                </a:ext>
              </a:extLst>
            </p:cNvPr>
            <p:cNvSpPr>
              <a:spLocks noChangeAspect="1"/>
            </p:cNvSpPr>
            <p:nvPr/>
          </p:nvSpPr>
          <p:spPr>
            <a:xfrm>
              <a:off x="9545249" y="3880989"/>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0" name="Rounded Rectangle 103">
            <a:extLst>
              <a:ext uri="{FF2B5EF4-FFF2-40B4-BE49-F238E27FC236}">
                <a16:creationId xmlns:a16="http://schemas.microsoft.com/office/drawing/2014/main" id="{E6CDB597-9AE5-2704-742D-3580B16B4510}"/>
              </a:ext>
            </a:extLst>
          </p:cNvPr>
          <p:cNvSpPr/>
          <p:nvPr/>
        </p:nvSpPr>
        <p:spPr>
          <a:xfrm>
            <a:off x="8960381" y="2954337"/>
            <a:ext cx="763205" cy="427887"/>
          </a:xfrm>
          <a:prstGeom prst="roundRect">
            <a:avLst/>
          </a:prstGeom>
          <a:solidFill>
            <a:schemeClr val="accent3">
              <a:lumMod val="60000"/>
              <a:lumOff val="4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latin typeface="Avenir Next" panose="020B0503020202020204" pitchFamily="34" charset="0"/>
              </a:rPr>
              <a:t>Retrieval</a:t>
            </a:r>
          </a:p>
        </p:txBody>
      </p:sp>
      <p:cxnSp>
        <p:nvCxnSpPr>
          <p:cNvPr id="21" name="Elbow Connector 123">
            <a:extLst>
              <a:ext uri="{FF2B5EF4-FFF2-40B4-BE49-F238E27FC236}">
                <a16:creationId xmlns:a16="http://schemas.microsoft.com/office/drawing/2014/main" id="{B5D0DDB2-1ECD-84F8-4056-C11C7E6402A1}"/>
              </a:ext>
            </a:extLst>
          </p:cNvPr>
          <p:cNvCxnSpPr>
            <a:cxnSpLocks/>
            <a:stCxn id="20" idx="2"/>
            <a:endCxn id="15" idx="1"/>
          </p:cNvCxnSpPr>
          <p:nvPr/>
        </p:nvCxnSpPr>
        <p:spPr>
          <a:xfrm rot="5400000">
            <a:off x="8884589" y="3362517"/>
            <a:ext cx="437689" cy="47710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6">
            <a:extLst>
              <a:ext uri="{FF2B5EF4-FFF2-40B4-BE49-F238E27FC236}">
                <a16:creationId xmlns:a16="http://schemas.microsoft.com/office/drawing/2014/main" id="{6EF2BB55-7811-1038-0E9B-F831E7C9B7DE}"/>
              </a:ext>
            </a:extLst>
          </p:cNvPr>
          <p:cNvCxnSpPr>
            <a:cxnSpLocks/>
            <a:stCxn id="20" idx="2"/>
            <a:endCxn id="18" idx="1"/>
          </p:cNvCxnSpPr>
          <p:nvPr/>
        </p:nvCxnSpPr>
        <p:spPr>
          <a:xfrm rot="16200000" flipH="1">
            <a:off x="9357902" y="3366306"/>
            <a:ext cx="444083" cy="47591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B92346C-EA4E-B3F7-0B44-70B29AC28394}"/>
              </a:ext>
            </a:extLst>
          </p:cNvPr>
          <p:cNvGrpSpPr/>
          <p:nvPr/>
        </p:nvGrpSpPr>
        <p:grpSpPr>
          <a:xfrm>
            <a:off x="10657622" y="1074361"/>
            <a:ext cx="1150226" cy="4177478"/>
            <a:chOff x="7734530" y="1745481"/>
            <a:chExt cx="1150226" cy="4177478"/>
          </a:xfrm>
        </p:grpSpPr>
        <p:sp>
          <p:nvSpPr>
            <p:cNvPr id="24" name="Rounded Rectangle 25">
              <a:extLst>
                <a:ext uri="{FF2B5EF4-FFF2-40B4-BE49-F238E27FC236}">
                  <a16:creationId xmlns:a16="http://schemas.microsoft.com/office/drawing/2014/main" id="{BE720257-6B91-5BD7-FD0C-6AA04AB68607}"/>
                </a:ext>
              </a:extLst>
            </p:cNvPr>
            <p:cNvSpPr/>
            <p:nvPr/>
          </p:nvSpPr>
          <p:spPr>
            <a:xfrm>
              <a:off x="7738748" y="1745481"/>
              <a:ext cx="1146008" cy="4177478"/>
            </a:xfrm>
            <a:custGeom>
              <a:avLst/>
              <a:gdLst>
                <a:gd name="connsiteX0" fmla="*/ 0 w 1383738"/>
                <a:gd name="connsiteY0" fmla="*/ 230628 h 4996146"/>
                <a:gd name="connsiteX1" fmla="*/ 230628 w 1383738"/>
                <a:gd name="connsiteY1" fmla="*/ 0 h 4996146"/>
                <a:gd name="connsiteX2" fmla="*/ 1153110 w 1383738"/>
                <a:gd name="connsiteY2" fmla="*/ 0 h 4996146"/>
                <a:gd name="connsiteX3" fmla="*/ 1383738 w 1383738"/>
                <a:gd name="connsiteY3" fmla="*/ 230628 h 4996146"/>
                <a:gd name="connsiteX4" fmla="*/ 1383738 w 1383738"/>
                <a:gd name="connsiteY4" fmla="*/ 4765518 h 4996146"/>
                <a:gd name="connsiteX5" fmla="*/ 1153110 w 1383738"/>
                <a:gd name="connsiteY5" fmla="*/ 4996146 h 4996146"/>
                <a:gd name="connsiteX6" fmla="*/ 230628 w 1383738"/>
                <a:gd name="connsiteY6" fmla="*/ 4996146 h 4996146"/>
                <a:gd name="connsiteX7" fmla="*/ 0 w 1383738"/>
                <a:gd name="connsiteY7" fmla="*/ 4765518 h 4996146"/>
                <a:gd name="connsiteX8" fmla="*/ 0 w 1383738"/>
                <a:gd name="connsiteY8"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157793 h 4996146"/>
                <a:gd name="connsiteX9" fmla="*/ 2728 w 1386466"/>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53486 h 4996146"/>
                <a:gd name="connsiteX9" fmla="*/ 61 w 1383799"/>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10956 h 4996146"/>
                <a:gd name="connsiteX9" fmla="*/ 61 w 1383799"/>
                <a:gd name="connsiteY9"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210956 h 4996146"/>
                <a:gd name="connsiteX9" fmla="*/ 2728 w 1386466"/>
                <a:gd name="connsiteY9" fmla="*/ 230628 h 4996146"/>
                <a:gd name="connsiteX0" fmla="*/ 17914 w 1401652"/>
                <a:gd name="connsiteY0" fmla="*/ 230628 h 4996146"/>
                <a:gd name="connsiteX1" fmla="*/ 248542 w 1401652"/>
                <a:gd name="connsiteY1" fmla="*/ 0 h 4996146"/>
                <a:gd name="connsiteX2" fmla="*/ 1171024 w 1401652"/>
                <a:gd name="connsiteY2" fmla="*/ 0 h 4996146"/>
                <a:gd name="connsiteX3" fmla="*/ 1401652 w 1401652"/>
                <a:gd name="connsiteY3" fmla="*/ 230628 h 4996146"/>
                <a:gd name="connsiteX4" fmla="*/ 1401652 w 1401652"/>
                <a:gd name="connsiteY4" fmla="*/ 4765518 h 4996146"/>
                <a:gd name="connsiteX5" fmla="*/ 1171024 w 1401652"/>
                <a:gd name="connsiteY5" fmla="*/ 4996146 h 4996146"/>
                <a:gd name="connsiteX6" fmla="*/ 248542 w 1401652"/>
                <a:gd name="connsiteY6" fmla="*/ 4996146 h 4996146"/>
                <a:gd name="connsiteX7" fmla="*/ 17914 w 1401652"/>
                <a:gd name="connsiteY7" fmla="*/ 4765518 h 4996146"/>
                <a:gd name="connsiteX8" fmla="*/ 15186 w 1401652"/>
                <a:gd name="connsiteY8" fmla="*/ 1763849 h 4996146"/>
                <a:gd name="connsiteX9" fmla="*/ 15186 w 1401652"/>
                <a:gd name="connsiteY9" fmla="*/ 1210956 h 4996146"/>
                <a:gd name="connsiteX10" fmla="*/ 17914 w 1401652"/>
                <a:gd name="connsiteY10"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71384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31627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5007698"/>
                <a:gd name="connsiteX1" fmla="*/ 258428 w 1411538"/>
                <a:gd name="connsiteY1" fmla="*/ 0 h 5007698"/>
                <a:gd name="connsiteX2" fmla="*/ 1180910 w 1411538"/>
                <a:gd name="connsiteY2" fmla="*/ 0 h 5007698"/>
                <a:gd name="connsiteX3" fmla="*/ 1411538 w 1411538"/>
                <a:gd name="connsiteY3" fmla="*/ 230628 h 5007698"/>
                <a:gd name="connsiteX4" fmla="*/ 1411538 w 1411538"/>
                <a:gd name="connsiteY4" fmla="*/ 4765518 h 5007698"/>
                <a:gd name="connsiteX5" fmla="*/ 1180910 w 1411538"/>
                <a:gd name="connsiteY5" fmla="*/ 4996146 h 5007698"/>
                <a:gd name="connsiteX6" fmla="*/ 701252 w 1411538"/>
                <a:gd name="connsiteY6" fmla="*/ 5007698 h 5007698"/>
                <a:gd name="connsiteX7" fmla="*/ 258428 w 1411538"/>
                <a:gd name="connsiteY7" fmla="*/ 4996146 h 5007698"/>
                <a:gd name="connsiteX8" fmla="*/ 27800 w 1411538"/>
                <a:gd name="connsiteY8" fmla="*/ 4765518 h 5007698"/>
                <a:gd name="connsiteX9" fmla="*/ 3806 w 1411538"/>
                <a:gd name="connsiteY9" fmla="*/ 3531627 h 5007698"/>
                <a:gd name="connsiteX10" fmla="*/ 25072 w 1411538"/>
                <a:gd name="connsiteY10" fmla="*/ 1763849 h 5007698"/>
                <a:gd name="connsiteX11" fmla="*/ 25072 w 1411538"/>
                <a:gd name="connsiteY11" fmla="*/ 1210956 h 5007698"/>
                <a:gd name="connsiteX12" fmla="*/ 27800 w 1411538"/>
                <a:gd name="connsiteY12" fmla="*/ 230628 h 500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538" h="5007698">
                  <a:moveTo>
                    <a:pt x="27800" y="230628"/>
                  </a:moveTo>
                  <a:cubicBezTo>
                    <a:pt x="27800" y="103256"/>
                    <a:pt x="131056" y="0"/>
                    <a:pt x="258428" y="0"/>
                  </a:cubicBezTo>
                  <a:lnTo>
                    <a:pt x="1180910" y="0"/>
                  </a:lnTo>
                  <a:cubicBezTo>
                    <a:pt x="1308282" y="0"/>
                    <a:pt x="1411538" y="103256"/>
                    <a:pt x="1411538" y="230628"/>
                  </a:cubicBezTo>
                  <a:lnTo>
                    <a:pt x="1411538" y="4765518"/>
                  </a:lnTo>
                  <a:cubicBezTo>
                    <a:pt x="1411538" y="4892890"/>
                    <a:pt x="1308282" y="4996146"/>
                    <a:pt x="1180910" y="4996146"/>
                  </a:cubicBezTo>
                  <a:lnTo>
                    <a:pt x="701252" y="5007698"/>
                  </a:lnTo>
                  <a:lnTo>
                    <a:pt x="258428" y="4996146"/>
                  </a:lnTo>
                  <a:cubicBezTo>
                    <a:pt x="131056" y="4996146"/>
                    <a:pt x="27800" y="4892890"/>
                    <a:pt x="27800" y="4765518"/>
                  </a:cubicBezTo>
                  <a:cubicBezTo>
                    <a:pt x="-14637" y="4528058"/>
                    <a:pt x="4261" y="4031905"/>
                    <a:pt x="3806" y="3531627"/>
                  </a:cubicBezTo>
                  <a:cubicBezTo>
                    <a:pt x="3351" y="3031349"/>
                    <a:pt x="21528" y="2157254"/>
                    <a:pt x="25072" y="1763849"/>
                  </a:cubicBezTo>
                  <a:cubicBezTo>
                    <a:pt x="28616" y="1370444"/>
                    <a:pt x="24617" y="1466493"/>
                    <a:pt x="25072" y="1210956"/>
                  </a:cubicBezTo>
                  <a:cubicBezTo>
                    <a:pt x="25981" y="901901"/>
                    <a:pt x="26891" y="539683"/>
                    <a:pt x="27800" y="230628"/>
                  </a:cubicBezTo>
                  <a:close/>
                </a:path>
              </a:pathLst>
            </a:custGeom>
            <a:solidFill>
              <a:schemeClr val="accent3">
                <a:lumMod val="60000"/>
                <a:lumOff val="4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E4AB550-13C1-A8B4-E92C-1CD40CF918F6}"/>
                </a:ext>
              </a:extLst>
            </p:cNvPr>
            <p:cNvSpPr txBox="1"/>
            <p:nvPr/>
          </p:nvSpPr>
          <p:spPr>
            <a:xfrm>
              <a:off x="7906713" y="2974633"/>
              <a:ext cx="885102" cy="369332"/>
            </a:xfrm>
            <a:prstGeom prst="rect">
              <a:avLst/>
            </a:prstGeom>
            <a:noFill/>
          </p:spPr>
          <p:txBody>
            <a:bodyPr wrap="square" rtlCol="0">
              <a:spAutoFit/>
            </a:bodyPr>
            <a:lstStyle/>
            <a:p>
              <a:pPr algn="ctr"/>
              <a:r>
                <a:rPr lang="en-US" sz="900" b="1">
                  <a:latin typeface="Avenir Next" panose="020B0503020202020204" pitchFamily="34" charset="0"/>
                </a:rPr>
                <a:t>Virtuoso LLM</a:t>
              </a:r>
            </a:p>
            <a:p>
              <a:pPr algn="ctr"/>
              <a:r>
                <a:rPr lang="en-US" sz="900" b="1">
                  <a:latin typeface="Avenir Next" panose="020B0503020202020204" pitchFamily="34" charset="0"/>
                </a:rPr>
                <a:t>(Default)</a:t>
              </a:r>
            </a:p>
          </p:txBody>
        </p:sp>
        <p:sp>
          <p:nvSpPr>
            <p:cNvPr id="32" name="TextBox 31">
              <a:extLst>
                <a:ext uri="{FF2B5EF4-FFF2-40B4-BE49-F238E27FC236}">
                  <a16:creationId xmlns:a16="http://schemas.microsoft.com/office/drawing/2014/main" id="{30A058DA-3C38-1F02-F218-91C49402C432}"/>
                </a:ext>
              </a:extLst>
            </p:cNvPr>
            <p:cNvSpPr txBox="1"/>
            <p:nvPr/>
          </p:nvSpPr>
          <p:spPr>
            <a:xfrm>
              <a:off x="7773023" y="5263785"/>
              <a:ext cx="1085892" cy="369332"/>
            </a:xfrm>
            <a:prstGeom prst="rect">
              <a:avLst/>
            </a:prstGeom>
            <a:noFill/>
          </p:spPr>
          <p:txBody>
            <a:bodyPr wrap="square" rtlCol="0">
              <a:spAutoFit/>
            </a:bodyPr>
            <a:lstStyle/>
            <a:p>
              <a:pPr algn="ctr"/>
              <a:r>
                <a:rPr lang="en-US" sz="900" b="1">
                  <a:latin typeface="Avenir Next" panose="020B0503020202020204" pitchFamily="34" charset="0"/>
                </a:rPr>
                <a:t>Customer</a:t>
              </a:r>
            </a:p>
            <a:p>
              <a:pPr algn="ctr"/>
              <a:r>
                <a:rPr lang="en-US" sz="900" b="1">
                  <a:latin typeface="Avenir Next" panose="020B0503020202020204" pitchFamily="34" charset="0"/>
                </a:rPr>
                <a:t>LLM</a:t>
              </a:r>
            </a:p>
          </p:txBody>
        </p:sp>
        <p:sp>
          <p:nvSpPr>
            <p:cNvPr id="30" name="TextBox 29">
              <a:extLst>
                <a:ext uri="{FF2B5EF4-FFF2-40B4-BE49-F238E27FC236}">
                  <a16:creationId xmlns:a16="http://schemas.microsoft.com/office/drawing/2014/main" id="{C3BA64B4-F701-797C-6F90-547206BE0E35}"/>
                </a:ext>
              </a:extLst>
            </p:cNvPr>
            <p:cNvSpPr txBox="1"/>
            <p:nvPr/>
          </p:nvSpPr>
          <p:spPr>
            <a:xfrm>
              <a:off x="7831689" y="4118437"/>
              <a:ext cx="951691" cy="369332"/>
            </a:xfrm>
            <a:prstGeom prst="rect">
              <a:avLst/>
            </a:prstGeom>
            <a:noFill/>
          </p:spPr>
          <p:txBody>
            <a:bodyPr wrap="square" rtlCol="0">
              <a:spAutoFit/>
            </a:bodyPr>
            <a:lstStyle/>
            <a:p>
              <a:pPr algn="ctr"/>
              <a:r>
                <a:rPr lang="en-US" sz="900" b="1">
                  <a:latin typeface="Avenir Next" panose="020B0503020202020204" pitchFamily="34" charset="0"/>
                </a:rPr>
                <a:t>Commercial</a:t>
              </a:r>
            </a:p>
            <a:p>
              <a:pPr algn="ctr"/>
              <a:r>
                <a:rPr lang="en-US" sz="900" b="1">
                  <a:latin typeface="Avenir Next" panose="020B0503020202020204" pitchFamily="34" charset="0"/>
                </a:rPr>
                <a:t>LLM</a:t>
              </a:r>
            </a:p>
          </p:txBody>
        </p:sp>
        <p:sp>
          <p:nvSpPr>
            <p:cNvPr id="28" name="TextBox 27">
              <a:extLst>
                <a:ext uri="{FF2B5EF4-FFF2-40B4-BE49-F238E27FC236}">
                  <a16:creationId xmlns:a16="http://schemas.microsoft.com/office/drawing/2014/main" id="{1CA10D1C-D8A0-E661-A79C-77FD51AF89E0}"/>
                </a:ext>
              </a:extLst>
            </p:cNvPr>
            <p:cNvSpPr txBox="1"/>
            <p:nvPr/>
          </p:nvSpPr>
          <p:spPr>
            <a:xfrm>
              <a:off x="7734530" y="1780752"/>
              <a:ext cx="1146008" cy="523220"/>
            </a:xfrm>
            <a:prstGeom prst="rect">
              <a:avLst/>
            </a:prstGeom>
            <a:noFill/>
          </p:spPr>
          <p:txBody>
            <a:bodyPr wrap="square" rtlCol="0">
              <a:spAutoFit/>
            </a:bodyPr>
            <a:lstStyle/>
            <a:p>
              <a:pPr algn="ctr"/>
              <a:r>
                <a:rPr lang="en-US" sz="1400" b="1">
                  <a:latin typeface="Avenir Next" panose="020B0503020202020204" pitchFamily="34" charset="0"/>
                </a:rPr>
                <a:t>JEDAI LLM</a:t>
              </a:r>
            </a:p>
            <a:p>
              <a:pPr algn="ctr"/>
              <a:r>
                <a:rPr lang="en-US" sz="1400" b="1">
                  <a:latin typeface="Avenir Next" panose="020B0503020202020204" pitchFamily="34" charset="0"/>
                </a:rPr>
                <a:t>Services</a:t>
              </a:r>
            </a:p>
          </p:txBody>
        </p:sp>
      </p:grpSp>
      <p:cxnSp>
        <p:nvCxnSpPr>
          <p:cNvPr id="35" name="Straight Arrow Connector 34">
            <a:extLst>
              <a:ext uri="{FF2B5EF4-FFF2-40B4-BE49-F238E27FC236}">
                <a16:creationId xmlns:a16="http://schemas.microsoft.com/office/drawing/2014/main" id="{5886C14E-A6F0-3B8A-E7B7-CA6ABBC93463}"/>
              </a:ext>
            </a:extLst>
          </p:cNvPr>
          <p:cNvCxnSpPr>
            <a:cxnSpLocks/>
          </p:cNvCxnSpPr>
          <p:nvPr/>
        </p:nvCxnSpPr>
        <p:spPr>
          <a:xfrm>
            <a:off x="1217224" y="1977758"/>
            <a:ext cx="461447"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F5952D-629A-E7B0-3761-9B1CBFC0CD6E}"/>
              </a:ext>
            </a:extLst>
          </p:cNvPr>
          <p:cNvSpPr/>
          <p:nvPr/>
        </p:nvSpPr>
        <p:spPr>
          <a:xfrm>
            <a:off x="2311972" y="3194169"/>
            <a:ext cx="253357" cy="16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696A457-3BB2-8C5C-E795-66B45ADEDFB7}"/>
              </a:ext>
            </a:extLst>
          </p:cNvPr>
          <p:cNvSpPr txBox="1"/>
          <p:nvPr/>
        </p:nvSpPr>
        <p:spPr>
          <a:xfrm>
            <a:off x="1126300" y="3537732"/>
            <a:ext cx="1738634" cy="923330"/>
          </a:xfrm>
          <a:prstGeom prst="rect">
            <a:avLst/>
          </a:prstGeom>
          <a:noFill/>
        </p:spPr>
        <p:txBody>
          <a:bodyPr wrap="square" rtlCol="0">
            <a:spAutoFit/>
          </a:bodyPr>
          <a:lstStyle/>
          <a:p>
            <a:pPr algn="ctr"/>
            <a:r>
              <a:rPr lang="en-US"/>
              <a:t>Designer in the</a:t>
            </a:r>
          </a:p>
          <a:p>
            <a:pPr algn="ctr"/>
            <a:r>
              <a:rPr lang="en-US"/>
              <a:t>loop plan refinement</a:t>
            </a:r>
          </a:p>
        </p:txBody>
      </p:sp>
      <p:pic>
        <p:nvPicPr>
          <p:cNvPr id="38" name="Picture 37" descr="A black and white line art of a person&#10;&#10;Description automatically generated">
            <a:extLst>
              <a:ext uri="{FF2B5EF4-FFF2-40B4-BE49-F238E27FC236}">
                <a16:creationId xmlns:a16="http://schemas.microsoft.com/office/drawing/2014/main" id="{630C8217-BE13-6040-0EE9-9456E95C58CC}"/>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9418" y="1626884"/>
            <a:ext cx="847249" cy="857250"/>
          </a:xfrm>
          <a:prstGeom prst="rect">
            <a:avLst/>
          </a:prstGeom>
        </p:spPr>
      </p:pic>
      <p:sp>
        <p:nvSpPr>
          <p:cNvPr id="39" name="TextBox 38">
            <a:extLst>
              <a:ext uri="{FF2B5EF4-FFF2-40B4-BE49-F238E27FC236}">
                <a16:creationId xmlns:a16="http://schemas.microsoft.com/office/drawing/2014/main" id="{2F73E565-99CC-9E16-2EE3-C54D737AC440}"/>
              </a:ext>
            </a:extLst>
          </p:cNvPr>
          <p:cNvSpPr txBox="1"/>
          <p:nvPr/>
        </p:nvSpPr>
        <p:spPr>
          <a:xfrm>
            <a:off x="289784" y="1208217"/>
            <a:ext cx="1003800" cy="338554"/>
          </a:xfrm>
          <a:prstGeom prst="rect">
            <a:avLst/>
          </a:prstGeom>
          <a:noFill/>
        </p:spPr>
        <p:txBody>
          <a:bodyPr wrap="none" rtlCol="0">
            <a:spAutoFit/>
          </a:bodyPr>
          <a:lstStyle/>
          <a:p>
            <a:pPr algn="ctr"/>
            <a:r>
              <a:rPr lang="en-US" sz="1600"/>
              <a:t>Designer</a:t>
            </a:r>
          </a:p>
        </p:txBody>
      </p:sp>
      <p:sp>
        <p:nvSpPr>
          <p:cNvPr id="40" name="Rounded Rectangle 6">
            <a:extLst>
              <a:ext uri="{FF2B5EF4-FFF2-40B4-BE49-F238E27FC236}">
                <a16:creationId xmlns:a16="http://schemas.microsoft.com/office/drawing/2014/main" id="{793C6B9E-5EE5-8654-03E3-961C38A03B22}"/>
              </a:ext>
            </a:extLst>
          </p:cNvPr>
          <p:cNvSpPr/>
          <p:nvPr/>
        </p:nvSpPr>
        <p:spPr>
          <a:xfrm>
            <a:off x="3598325" y="561074"/>
            <a:ext cx="4611477" cy="5980500"/>
          </a:xfrm>
          <a:prstGeom prst="roundRect">
            <a:avLst/>
          </a:prstGeom>
          <a:solidFill>
            <a:schemeClr val="bg2">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4C014A7-C176-0443-2833-FDEC2EED773E}"/>
              </a:ext>
            </a:extLst>
          </p:cNvPr>
          <p:cNvCxnSpPr>
            <a:cxnSpLocks/>
            <a:stCxn id="53" idx="3"/>
            <a:endCxn id="54" idx="1"/>
          </p:cNvCxnSpPr>
          <p:nvPr/>
        </p:nvCxnSpPr>
        <p:spPr>
          <a:xfrm>
            <a:off x="5017602" y="1397958"/>
            <a:ext cx="524873"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0AF5029-34C1-A141-BB16-DA2BBD298D2B}"/>
              </a:ext>
            </a:extLst>
          </p:cNvPr>
          <p:cNvSpPr txBox="1"/>
          <p:nvPr/>
        </p:nvSpPr>
        <p:spPr>
          <a:xfrm>
            <a:off x="4964435" y="561074"/>
            <a:ext cx="1777847" cy="461665"/>
          </a:xfrm>
          <a:prstGeom prst="rect">
            <a:avLst/>
          </a:prstGeom>
          <a:noFill/>
        </p:spPr>
        <p:txBody>
          <a:bodyPr wrap="square" rtlCol="0">
            <a:spAutoFit/>
          </a:bodyPr>
          <a:lstStyle/>
          <a:p>
            <a:pPr algn="ctr"/>
            <a:r>
              <a:rPr lang="en-US" sz="2400" b="1">
                <a:latin typeface="Avenir Next" panose="020B0503020202020204" pitchFamily="34" charset="0"/>
              </a:rPr>
              <a:t>Controller</a:t>
            </a:r>
          </a:p>
        </p:txBody>
      </p:sp>
      <p:cxnSp>
        <p:nvCxnSpPr>
          <p:cNvPr id="43" name="Straight Connector 42">
            <a:extLst>
              <a:ext uri="{FF2B5EF4-FFF2-40B4-BE49-F238E27FC236}">
                <a16:creationId xmlns:a16="http://schemas.microsoft.com/office/drawing/2014/main" id="{F09FDD6B-94E4-392A-EFF0-1D97D6CFDA72}"/>
              </a:ext>
            </a:extLst>
          </p:cNvPr>
          <p:cNvCxnSpPr>
            <a:cxnSpLocks/>
          </p:cNvCxnSpPr>
          <p:nvPr/>
        </p:nvCxnSpPr>
        <p:spPr>
          <a:xfrm>
            <a:off x="8026876" y="143531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5477B69-DDA2-52B7-FE46-0D435C819840}"/>
              </a:ext>
            </a:extLst>
          </p:cNvPr>
          <p:cNvCxnSpPr>
            <a:cxnSpLocks/>
          </p:cNvCxnSpPr>
          <p:nvPr/>
        </p:nvCxnSpPr>
        <p:spPr>
          <a:xfrm>
            <a:off x="8238717" y="1724282"/>
            <a:ext cx="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BCB152B-EFB5-25C3-8F7B-F9E2812F1563}"/>
              </a:ext>
            </a:extLst>
          </p:cNvPr>
          <p:cNvGrpSpPr/>
          <p:nvPr/>
        </p:nvGrpSpPr>
        <p:grpSpPr>
          <a:xfrm>
            <a:off x="4554345" y="1953377"/>
            <a:ext cx="3248368" cy="1673253"/>
            <a:chOff x="3820468" y="1726555"/>
            <a:chExt cx="3248368" cy="1673253"/>
          </a:xfrm>
        </p:grpSpPr>
        <p:sp>
          <p:nvSpPr>
            <p:cNvPr id="46" name="Rectangle: Rounded Corners 45">
              <a:extLst>
                <a:ext uri="{FF2B5EF4-FFF2-40B4-BE49-F238E27FC236}">
                  <a16:creationId xmlns:a16="http://schemas.microsoft.com/office/drawing/2014/main" id="{345672A2-69F0-2A9B-F9A1-03F7FA2816C6}"/>
                </a:ext>
              </a:extLst>
            </p:cNvPr>
            <p:cNvSpPr/>
            <p:nvPr/>
          </p:nvSpPr>
          <p:spPr>
            <a:xfrm>
              <a:off x="3820468" y="1726555"/>
              <a:ext cx="3248368" cy="1673253"/>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D70B4A7-9596-31D4-8AFE-0B76AAB30D54}"/>
                </a:ext>
              </a:extLst>
            </p:cNvPr>
            <p:cNvGrpSpPr/>
            <p:nvPr/>
          </p:nvGrpSpPr>
          <p:grpSpPr>
            <a:xfrm>
              <a:off x="4021927" y="2171401"/>
              <a:ext cx="2848766" cy="992221"/>
              <a:chOff x="4021927" y="2171401"/>
              <a:chExt cx="2848766" cy="992221"/>
            </a:xfrm>
          </p:grpSpPr>
          <p:sp>
            <p:nvSpPr>
              <p:cNvPr id="49" name="Rounded Rectangle 113">
                <a:extLst>
                  <a:ext uri="{FF2B5EF4-FFF2-40B4-BE49-F238E27FC236}">
                    <a16:creationId xmlns:a16="http://schemas.microsoft.com/office/drawing/2014/main" id="{D33D1A6D-8C2C-7F21-0944-8AE2199B4526}"/>
                  </a:ext>
                </a:extLst>
              </p:cNvPr>
              <p:cNvSpPr/>
              <p:nvPr/>
            </p:nvSpPr>
            <p:spPr>
              <a:xfrm>
                <a:off x="4021927" y="274922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Testbench</a:t>
                </a:r>
              </a:p>
              <a:p>
                <a:pPr algn="ctr"/>
                <a:r>
                  <a:rPr lang="en-US" sz="1100" b="1">
                    <a:solidFill>
                      <a:schemeClr val="tx1"/>
                    </a:solidFill>
                    <a:latin typeface="Avenir Next" panose="020B0503020202020204" pitchFamily="34" charset="0"/>
                  </a:rPr>
                  <a:t>Agent</a:t>
                </a:r>
              </a:p>
            </p:txBody>
          </p:sp>
          <p:sp>
            <p:nvSpPr>
              <p:cNvPr id="50" name="Rounded Rectangle 57">
                <a:extLst>
                  <a:ext uri="{FF2B5EF4-FFF2-40B4-BE49-F238E27FC236}">
                    <a16:creationId xmlns:a16="http://schemas.microsoft.com/office/drawing/2014/main" id="{AC3CB20C-C4E7-7074-A5C4-C8EC2D90249D}"/>
                  </a:ext>
                </a:extLst>
              </p:cNvPr>
              <p:cNvSpPr/>
              <p:nvPr/>
            </p:nvSpPr>
            <p:spPr>
              <a:xfrm>
                <a:off x="5593460" y="2171401"/>
                <a:ext cx="1274708" cy="412571"/>
              </a:xfrm>
              <a:custGeom>
                <a:avLst/>
                <a:gdLst>
                  <a:gd name="connsiteX0" fmla="*/ 0 w 1577926"/>
                  <a:gd name="connsiteY0" fmla="*/ 68763 h 412571"/>
                  <a:gd name="connsiteX1" fmla="*/ 68763 w 1577926"/>
                  <a:gd name="connsiteY1" fmla="*/ 0 h 412571"/>
                  <a:gd name="connsiteX2" fmla="*/ 1509163 w 1577926"/>
                  <a:gd name="connsiteY2" fmla="*/ 0 h 412571"/>
                  <a:gd name="connsiteX3" fmla="*/ 1577926 w 1577926"/>
                  <a:gd name="connsiteY3" fmla="*/ 68763 h 412571"/>
                  <a:gd name="connsiteX4" fmla="*/ 1577926 w 1577926"/>
                  <a:gd name="connsiteY4" fmla="*/ 343808 h 412571"/>
                  <a:gd name="connsiteX5" fmla="*/ 1509163 w 1577926"/>
                  <a:gd name="connsiteY5" fmla="*/ 412571 h 412571"/>
                  <a:gd name="connsiteX6" fmla="*/ 68763 w 1577926"/>
                  <a:gd name="connsiteY6" fmla="*/ 412571 h 412571"/>
                  <a:gd name="connsiteX7" fmla="*/ 0 w 1577926"/>
                  <a:gd name="connsiteY7" fmla="*/ 343808 h 412571"/>
                  <a:gd name="connsiteX8" fmla="*/ 0 w 1577926"/>
                  <a:gd name="connsiteY8" fmla="*/ 68763 h 412571"/>
                  <a:gd name="connsiteX0" fmla="*/ 0 w 1581149"/>
                  <a:gd name="connsiteY0" fmla="*/ 68763 h 412571"/>
                  <a:gd name="connsiteX1" fmla="*/ 68763 w 1581149"/>
                  <a:gd name="connsiteY1" fmla="*/ 0 h 412571"/>
                  <a:gd name="connsiteX2" fmla="*/ 1509163 w 1581149"/>
                  <a:gd name="connsiteY2" fmla="*/ 0 h 412571"/>
                  <a:gd name="connsiteX3" fmla="*/ 1577926 w 1581149"/>
                  <a:gd name="connsiteY3" fmla="*/ 68763 h 412571"/>
                  <a:gd name="connsiteX4" fmla="*/ 1581149 w 1581149"/>
                  <a:gd name="connsiteY4" fmla="*/ 261701 h 412571"/>
                  <a:gd name="connsiteX5" fmla="*/ 1577926 w 1581149"/>
                  <a:gd name="connsiteY5" fmla="*/ 343808 h 412571"/>
                  <a:gd name="connsiteX6" fmla="*/ 1509163 w 1581149"/>
                  <a:gd name="connsiteY6" fmla="*/ 412571 h 412571"/>
                  <a:gd name="connsiteX7" fmla="*/ 68763 w 1581149"/>
                  <a:gd name="connsiteY7" fmla="*/ 412571 h 412571"/>
                  <a:gd name="connsiteX8" fmla="*/ 0 w 1581149"/>
                  <a:gd name="connsiteY8" fmla="*/ 343808 h 412571"/>
                  <a:gd name="connsiteX9" fmla="*/ 0 w 1581149"/>
                  <a:gd name="connsiteY9" fmla="*/ 68763 h 4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149" h="412571">
                    <a:moveTo>
                      <a:pt x="0" y="68763"/>
                    </a:moveTo>
                    <a:cubicBezTo>
                      <a:pt x="0" y="30786"/>
                      <a:pt x="30786" y="0"/>
                      <a:pt x="68763" y="0"/>
                    </a:cubicBezTo>
                    <a:lnTo>
                      <a:pt x="1509163" y="0"/>
                    </a:lnTo>
                    <a:cubicBezTo>
                      <a:pt x="1547140" y="0"/>
                      <a:pt x="1577926" y="30786"/>
                      <a:pt x="1577926" y="68763"/>
                    </a:cubicBezTo>
                    <a:cubicBezTo>
                      <a:pt x="1579000" y="133076"/>
                      <a:pt x="1580075" y="197388"/>
                      <a:pt x="1581149" y="261701"/>
                    </a:cubicBezTo>
                    <a:lnTo>
                      <a:pt x="1577926" y="343808"/>
                    </a:lnTo>
                    <a:cubicBezTo>
                      <a:pt x="1577926" y="381785"/>
                      <a:pt x="1547140" y="412571"/>
                      <a:pt x="1509163" y="412571"/>
                    </a:cubicBezTo>
                    <a:lnTo>
                      <a:pt x="68763" y="412571"/>
                    </a:lnTo>
                    <a:cubicBezTo>
                      <a:pt x="30786" y="412571"/>
                      <a:pt x="0" y="381785"/>
                      <a:pt x="0" y="343808"/>
                    </a:cubicBezTo>
                    <a:lnTo>
                      <a:pt x="0" y="68763"/>
                    </a:lnTo>
                    <a:close/>
                  </a:path>
                </a:pathLst>
              </a:cu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Generation</a:t>
                </a:r>
              </a:p>
              <a:p>
                <a:pPr algn="ctr"/>
                <a:r>
                  <a:rPr lang="en-US" sz="1100" b="1">
                    <a:solidFill>
                      <a:schemeClr val="tx1"/>
                    </a:solidFill>
                    <a:latin typeface="Avenir Next" panose="020B0503020202020204" pitchFamily="34" charset="0"/>
                  </a:rPr>
                  <a:t>Agent</a:t>
                </a:r>
              </a:p>
            </p:txBody>
          </p:sp>
          <p:sp>
            <p:nvSpPr>
              <p:cNvPr id="51" name="Rounded Rectangle 57">
                <a:extLst>
                  <a:ext uri="{FF2B5EF4-FFF2-40B4-BE49-F238E27FC236}">
                    <a16:creationId xmlns:a16="http://schemas.microsoft.com/office/drawing/2014/main" id="{B936F19B-599D-F0A9-1C9F-E857C26D8F06}"/>
                  </a:ext>
                </a:extLst>
              </p:cNvPr>
              <p:cNvSpPr/>
              <p:nvPr/>
            </p:nvSpPr>
            <p:spPr>
              <a:xfrm>
                <a:off x="5598585" y="275105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venir Next" panose="020B0503020202020204" pitchFamily="34" charset="0"/>
                  </a:rPr>
                  <a:t>Planning</a:t>
                </a:r>
                <a:br>
                  <a:rPr lang="en-US" sz="1100" b="1" dirty="0">
                    <a:solidFill>
                      <a:schemeClr val="tx1"/>
                    </a:solidFill>
                    <a:latin typeface="Avenir Next" panose="020B0503020202020204" pitchFamily="34" charset="0"/>
                  </a:rPr>
                </a:br>
                <a:r>
                  <a:rPr lang="en-US" sz="1100" b="1" dirty="0">
                    <a:solidFill>
                      <a:schemeClr val="tx1"/>
                    </a:solidFill>
                    <a:latin typeface="Avenir Next" panose="020B0503020202020204" pitchFamily="34" charset="0"/>
                  </a:rPr>
                  <a:t>Agent</a:t>
                </a:r>
              </a:p>
            </p:txBody>
          </p:sp>
          <p:sp>
            <p:nvSpPr>
              <p:cNvPr id="52" name="Rounded Rectangle 57">
                <a:extLst>
                  <a:ext uri="{FF2B5EF4-FFF2-40B4-BE49-F238E27FC236}">
                    <a16:creationId xmlns:a16="http://schemas.microsoft.com/office/drawing/2014/main" id="{395AD2C6-60FE-0EC4-33BE-84DB55C2F9D2}"/>
                  </a:ext>
                </a:extLst>
              </p:cNvPr>
              <p:cNvSpPr/>
              <p:nvPr/>
            </p:nvSpPr>
            <p:spPr>
              <a:xfrm>
                <a:off x="4021927" y="2181379"/>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Doc</a:t>
                </a:r>
                <a:br>
                  <a:rPr lang="en-US" sz="1100" b="1">
                    <a:solidFill>
                      <a:schemeClr val="tx1"/>
                    </a:solidFill>
                    <a:latin typeface="Avenir Next" panose="020B0503020202020204" pitchFamily="34" charset="0"/>
                  </a:rPr>
                </a:br>
                <a:r>
                  <a:rPr lang="en-US" sz="1100" b="1">
                    <a:solidFill>
                      <a:schemeClr val="tx1"/>
                    </a:solidFill>
                    <a:latin typeface="Avenir Next" panose="020B0503020202020204" pitchFamily="34" charset="0"/>
                  </a:rPr>
                  <a:t>Agent</a:t>
                </a:r>
              </a:p>
            </p:txBody>
          </p:sp>
        </p:grpSp>
        <p:sp>
          <p:nvSpPr>
            <p:cNvPr id="48" name="TextBox 47">
              <a:extLst>
                <a:ext uri="{FF2B5EF4-FFF2-40B4-BE49-F238E27FC236}">
                  <a16:creationId xmlns:a16="http://schemas.microsoft.com/office/drawing/2014/main" id="{F42B475D-31A3-4448-E4BC-B6C24466D9FC}"/>
                </a:ext>
              </a:extLst>
            </p:cNvPr>
            <p:cNvSpPr txBox="1"/>
            <p:nvPr/>
          </p:nvSpPr>
          <p:spPr>
            <a:xfrm>
              <a:off x="4993247" y="1764312"/>
              <a:ext cx="902811" cy="369332"/>
            </a:xfrm>
            <a:prstGeom prst="rect">
              <a:avLst/>
            </a:prstGeom>
            <a:noFill/>
          </p:spPr>
          <p:txBody>
            <a:bodyPr wrap="none" rtlCol="0">
              <a:spAutoFit/>
            </a:bodyPr>
            <a:lstStyle/>
            <a:p>
              <a:pPr algn="ctr"/>
              <a:r>
                <a:rPr lang="en-US"/>
                <a:t>Agents</a:t>
              </a:r>
            </a:p>
          </p:txBody>
        </p:sp>
      </p:grpSp>
      <p:sp>
        <p:nvSpPr>
          <p:cNvPr id="53" name="Rounded Rectangle 57">
            <a:extLst>
              <a:ext uri="{FF2B5EF4-FFF2-40B4-BE49-F238E27FC236}">
                <a16:creationId xmlns:a16="http://schemas.microsoft.com/office/drawing/2014/main" id="{96B3500F-70C9-4E25-520D-280E3B289023}"/>
              </a:ext>
            </a:extLst>
          </p:cNvPr>
          <p:cNvSpPr/>
          <p:nvPr/>
        </p:nvSpPr>
        <p:spPr>
          <a:xfrm>
            <a:off x="3745494"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Chat Engine</a:t>
            </a:r>
          </a:p>
        </p:txBody>
      </p:sp>
      <p:sp>
        <p:nvSpPr>
          <p:cNvPr id="54" name="Rounded Rectangle 57">
            <a:extLst>
              <a:ext uri="{FF2B5EF4-FFF2-40B4-BE49-F238E27FC236}">
                <a16:creationId xmlns:a16="http://schemas.microsoft.com/office/drawing/2014/main" id="{B54CC8BC-D871-794B-B679-02DEF9ECABF7}"/>
              </a:ext>
            </a:extLst>
          </p:cNvPr>
          <p:cNvSpPr/>
          <p:nvPr/>
        </p:nvSpPr>
        <p:spPr>
          <a:xfrm>
            <a:off x="5542475"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Query Router</a:t>
            </a:r>
          </a:p>
        </p:txBody>
      </p:sp>
      <p:sp>
        <p:nvSpPr>
          <p:cNvPr id="55" name="Rectangle: Rounded Corners 54">
            <a:extLst>
              <a:ext uri="{FF2B5EF4-FFF2-40B4-BE49-F238E27FC236}">
                <a16:creationId xmlns:a16="http://schemas.microsoft.com/office/drawing/2014/main" id="{A8030040-8C67-C516-31C0-D04359F4E8C4}"/>
              </a:ext>
            </a:extLst>
          </p:cNvPr>
          <p:cNvSpPr/>
          <p:nvPr/>
        </p:nvSpPr>
        <p:spPr>
          <a:xfrm>
            <a:off x="4554345" y="3910045"/>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9BBAEFC9-9AF1-9A48-C54F-2C70890904D1}"/>
              </a:ext>
            </a:extLst>
          </p:cNvPr>
          <p:cNvSpPr txBox="1"/>
          <p:nvPr/>
        </p:nvSpPr>
        <p:spPr>
          <a:xfrm>
            <a:off x="5501828" y="3958603"/>
            <a:ext cx="1364476" cy="369332"/>
          </a:xfrm>
          <a:prstGeom prst="rect">
            <a:avLst/>
          </a:prstGeom>
          <a:noFill/>
        </p:spPr>
        <p:txBody>
          <a:bodyPr wrap="none" rtlCol="0">
            <a:spAutoFit/>
          </a:bodyPr>
          <a:lstStyle/>
          <a:p>
            <a:pPr algn="ctr"/>
            <a:r>
              <a:rPr lang="en-US"/>
              <a:t>Refinement</a:t>
            </a:r>
          </a:p>
        </p:txBody>
      </p:sp>
      <p:sp>
        <p:nvSpPr>
          <p:cNvPr id="57" name="Rounded Rectangle 57">
            <a:extLst>
              <a:ext uri="{FF2B5EF4-FFF2-40B4-BE49-F238E27FC236}">
                <a16:creationId xmlns:a16="http://schemas.microsoft.com/office/drawing/2014/main" id="{0377739C-03E0-72C6-575B-CD902EF8952F}"/>
              </a:ext>
            </a:extLst>
          </p:cNvPr>
          <p:cNvSpPr/>
          <p:nvPr/>
        </p:nvSpPr>
        <p:spPr>
          <a:xfrm>
            <a:off x="6375859" y="435390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Checker</a:t>
            </a:r>
          </a:p>
        </p:txBody>
      </p:sp>
      <p:sp>
        <p:nvSpPr>
          <p:cNvPr id="58" name="Rounded Rectangle 57">
            <a:extLst>
              <a:ext uri="{FF2B5EF4-FFF2-40B4-BE49-F238E27FC236}">
                <a16:creationId xmlns:a16="http://schemas.microsoft.com/office/drawing/2014/main" id="{FC1A133C-3D1A-4BEA-6819-2888002A16AA}"/>
              </a:ext>
            </a:extLst>
          </p:cNvPr>
          <p:cNvSpPr/>
          <p:nvPr/>
        </p:nvSpPr>
        <p:spPr>
          <a:xfrm>
            <a:off x="4817586" y="4362018"/>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Planning</a:t>
            </a:r>
          </a:p>
        </p:txBody>
      </p:sp>
      <p:cxnSp>
        <p:nvCxnSpPr>
          <p:cNvPr id="59" name="Straight Arrow Connector 58">
            <a:extLst>
              <a:ext uri="{FF2B5EF4-FFF2-40B4-BE49-F238E27FC236}">
                <a16:creationId xmlns:a16="http://schemas.microsoft.com/office/drawing/2014/main" id="{BAC4671D-15D1-FC05-D365-7880D74B4483}"/>
              </a:ext>
            </a:extLst>
          </p:cNvPr>
          <p:cNvCxnSpPr>
            <a:stCxn id="54" idx="2"/>
            <a:endCxn id="48" idx="0"/>
          </p:cNvCxnSpPr>
          <p:nvPr/>
        </p:nvCxnSpPr>
        <p:spPr>
          <a:xfrm>
            <a:off x="6178529" y="1604243"/>
            <a:ext cx="1" cy="38689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EB01599-6802-D346-A0B5-B4D73C15FF8B}"/>
              </a:ext>
            </a:extLst>
          </p:cNvPr>
          <p:cNvCxnSpPr>
            <a:cxnSpLocks/>
            <a:stCxn id="46" idx="2"/>
            <a:endCxn id="55" idx="0"/>
          </p:cNvCxnSpPr>
          <p:nvPr/>
        </p:nvCxnSpPr>
        <p:spPr>
          <a:xfrm>
            <a:off x="6178529" y="3626630"/>
            <a:ext cx="0" cy="28341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A850666-5F0B-158A-72AB-8DD731D2A950}"/>
              </a:ext>
            </a:extLst>
          </p:cNvPr>
          <p:cNvGrpSpPr/>
          <p:nvPr/>
        </p:nvGrpSpPr>
        <p:grpSpPr>
          <a:xfrm>
            <a:off x="4548530" y="5255592"/>
            <a:ext cx="3248368" cy="1062514"/>
            <a:chOff x="4710710" y="5216616"/>
            <a:chExt cx="3248368" cy="1062514"/>
          </a:xfrm>
        </p:grpSpPr>
        <p:sp>
          <p:nvSpPr>
            <p:cNvPr id="62" name="Rectangle: Rounded Corners 61">
              <a:extLst>
                <a:ext uri="{FF2B5EF4-FFF2-40B4-BE49-F238E27FC236}">
                  <a16:creationId xmlns:a16="http://schemas.microsoft.com/office/drawing/2014/main" id="{8CA8B7FE-EF11-0069-3F79-377131A6DBDE}"/>
                </a:ext>
              </a:extLst>
            </p:cNvPr>
            <p:cNvSpPr/>
            <p:nvPr/>
          </p:nvSpPr>
          <p:spPr>
            <a:xfrm>
              <a:off x="4710710" y="5216616"/>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F2CDEF4-D46E-687A-E13E-E11A45877E18}"/>
                </a:ext>
              </a:extLst>
            </p:cNvPr>
            <p:cNvSpPr txBox="1"/>
            <p:nvPr/>
          </p:nvSpPr>
          <p:spPr>
            <a:xfrm>
              <a:off x="5736012" y="5242991"/>
              <a:ext cx="1197764" cy="369332"/>
            </a:xfrm>
            <a:prstGeom prst="rect">
              <a:avLst/>
            </a:prstGeom>
            <a:noFill/>
          </p:spPr>
          <p:txBody>
            <a:bodyPr wrap="none" rtlCol="0">
              <a:spAutoFit/>
            </a:bodyPr>
            <a:lstStyle/>
            <a:p>
              <a:pPr algn="ctr"/>
              <a:r>
                <a:rPr lang="en-US"/>
                <a:t>Execution</a:t>
              </a:r>
            </a:p>
          </p:txBody>
        </p:sp>
        <p:grpSp>
          <p:nvGrpSpPr>
            <p:cNvPr id="64" name="Group 63">
              <a:extLst>
                <a:ext uri="{FF2B5EF4-FFF2-40B4-BE49-F238E27FC236}">
                  <a16:creationId xmlns:a16="http://schemas.microsoft.com/office/drawing/2014/main" id="{5FF92F4C-0B9A-73AF-4D2E-9FDCDE516C7C}"/>
                </a:ext>
              </a:extLst>
            </p:cNvPr>
            <p:cNvGrpSpPr/>
            <p:nvPr/>
          </p:nvGrpSpPr>
          <p:grpSpPr>
            <a:xfrm>
              <a:off x="4827442" y="5619994"/>
              <a:ext cx="3014904" cy="468625"/>
              <a:chOff x="4864981" y="5619994"/>
              <a:chExt cx="3014904" cy="468625"/>
            </a:xfrm>
          </p:grpSpPr>
          <p:sp>
            <p:nvSpPr>
              <p:cNvPr id="65" name="Flowchart: Alternate Process 64">
                <a:extLst>
                  <a:ext uri="{FF2B5EF4-FFF2-40B4-BE49-F238E27FC236}">
                    <a16:creationId xmlns:a16="http://schemas.microsoft.com/office/drawing/2014/main" id="{ECFC8751-48AC-668E-CC6B-62DEBEA90D93}"/>
                  </a:ext>
                </a:extLst>
              </p:cNvPr>
              <p:cNvSpPr/>
              <p:nvPr/>
            </p:nvSpPr>
            <p:spPr>
              <a:xfrm>
                <a:off x="4864981"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ADE</a:t>
                </a:r>
              </a:p>
            </p:txBody>
          </p:sp>
          <p:sp>
            <p:nvSpPr>
              <p:cNvPr id="66" name="Flowchart: Alternate Process 65">
                <a:extLst>
                  <a:ext uri="{FF2B5EF4-FFF2-40B4-BE49-F238E27FC236}">
                    <a16:creationId xmlns:a16="http://schemas.microsoft.com/office/drawing/2014/main" id="{76BEB1F2-395B-EF8E-44AD-BC3B57C7232D}"/>
                  </a:ext>
                </a:extLst>
              </p:cNvPr>
              <p:cNvSpPr/>
              <p:nvPr/>
            </p:nvSpPr>
            <p:spPr>
              <a:xfrm>
                <a:off x="5915233"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VSE</a:t>
                </a:r>
              </a:p>
            </p:txBody>
          </p:sp>
          <p:sp>
            <p:nvSpPr>
              <p:cNvPr id="67" name="Flowchart: Alternate Process 66">
                <a:extLst>
                  <a:ext uri="{FF2B5EF4-FFF2-40B4-BE49-F238E27FC236}">
                    <a16:creationId xmlns:a16="http://schemas.microsoft.com/office/drawing/2014/main" id="{88DCD0E6-8C23-A2AA-1D28-A93CD16F2660}"/>
                  </a:ext>
                </a:extLst>
              </p:cNvPr>
              <p:cNvSpPr/>
              <p:nvPr/>
            </p:nvSpPr>
            <p:spPr>
              <a:xfrm>
                <a:off x="6965485"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VXL</a:t>
                </a:r>
              </a:p>
            </p:txBody>
          </p:sp>
        </p:grpSp>
      </p:grpSp>
      <p:cxnSp>
        <p:nvCxnSpPr>
          <p:cNvPr id="68" name="Connector: Elbow 67">
            <a:extLst>
              <a:ext uri="{FF2B5EF4-FFF2-40B4-BE49-F238E27FC236}">
                <a16:creationId xmlns:a16="http://schemas.microsoft.com/office/drawing/2014/main" id="{3F452199-7A71-7FAA-6B35-F554E17F7749}"/>
              </a:ext>
            </a:extLst>
          </p:cNvPr>
          <p:cNvCxnSpPr>
            <a:cxnSpLocks/>
            <a:stCxn id="58" idx="1"/>
            <a:endCxn id="10" idx="2"/>
          </p:cNvCxnSpPr>
          <p:nvPr/>
        </p:nvCxnSpPr>
        <p:spPr>
          <a:xfrm rot="10800000">
            <a:off x="2856002" y="3300366"/>
            <a:ext cx="1961585" cy="1267939"/>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4332118-1690-BC8E-9C18-49FCA2BBFEF4}"/>
              </a:ext>
            </a:extLst>
          </p:cNvPr>
          <p:cNvCxnSpPr>
            <a:cxnSpLocks/>
            <a:stCxn id="53" idx="2"/>
          </p:cNvCxnSpPr>
          <p:nvPr/>
        </p:nvCxnSpPr>
        <p:spPr>
          <a:xfrm rot="5400000">
            <a:off x="3141462" y="1650019"/>
            <a:ext cx="1285862" cy="1194310"/>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5A8FE28-BB7B-2646-50B7-5592E5FA06AF}"/>
              </a:ext>
            </a:extLst>
          </p:cNvPr>
          <p:cNvCxnSpPr>
            <a:cxnSpLocks/>
            <a:stCxn id="55" idx="2"/>
          </p:cNvCxnSpPr>
          <p:nvPr/>
        </p:nvCxnSpPr>
        <p:spPr>
          <a:xfrm>
            <a:off x="6178529" y="4972559"/>
            <a:ext cx="0" cy="27928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63B6BE-BA4D-B73B-E594-69FCEB9F4F0F}"/>
              </a:ext>
            </a:extLst>
          </p:cNvPr>
          <p:cNvCxnSpPr>
            <a:cxnSpLocks/>
          </p:cNvCxnSpPr>
          <p:nvPr/>
        </p:nvCxnSpPr>
        <p:spPr>
          <a:xfrm flipV="1">
            <a:off x="6902932" y="1397592"/>
            <a:ext cx="3778888" cy="37616"/>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5182E99-286C-F54A-A601-4B3BB2592929}"/>
              </a:ext>
            </a:extLst>
          </p:cNvPr>
          <p:cNvCxnSpPr>
            <a:cxnSpLocks/>
          </p:cNvCxnSpPr>
          <p:nvPr/>
        </p:nvCxnSpPr>
        <p:spPr>
          <a:xfrm flipV="1">
            <a:off x="7863994" y="2548422"/>
            <a:ext cx="2827277" cy="5132"/>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76AB0AA-057D-CF41-31F0-42598E33B555}"/>
              </a:ext>
            </a:extLst>
          </p:cNvPr>
          <p:cNvSpPr/>
          <p:nvPr/>
        </p:nvSpPr>
        <p:spPr>
          <a:xfrm>
            <a:off x="7464814" y="3019603"/>
            <a:ext cx="341188" cy="28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2BF1B1E2-8148-213D-ED81-8C944AB54DF8}"/>
              </a:ext>
            </a:extLst>
          </p:cNvPr>
          <p:cNvCxnSpPr>
            <a:cxnSpLocks/>
            <a:endCxn id="20" idx="1"/>
          </p:cNvCxnSpPr>
          <p:nvPr/>
        </p:nvCxnSpPr>
        <p:spPr>
          <a:xfrm>
            <a:off x="7863994" y="3168281"/>
            <a:ext cx="1096387" cy="0"/>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55FC60B2-BFAE-196A-E43C-843994EFD5F6}"/>
              </a:ext>
            </a:extLst>
          </p:cNvPr>
          <p:cNvSpPr/>
          <p:nvPr/>
        </p:nvSpPr>
        <p:spPr>
          <a:xfrm>
            <a:off x="8397720" y="4866429"/>
            <a:ext cx="878470" cy="731520"/>
          </a:xfrm>
          <a:prstGeom prst="rect">
            <a:avLst/>
          </a:prstGeom>
          <a:solidFill>
            <a:srgbClr val="0066FF"/>
          </a:solidFill>
          <a:ln/>
        </p:spPr>
        <p:style>
          <a:lnRef idx="2">
            <a:schemeClr val="accent4">
              <a:shade val="15000"/>
            </a:schemeClr>
          </a:lnRef>
          <a:fillRef idx="1">
            <a:schemeClr val="accent4"/>
          </a:fillRef>
          <a:effectRef idx="0">
            <a:schemeClr val="accent4"/>
          </a:effectRef>
          <a:fontRef idx="minor">
            <a:schemeClr val="lt1"/>
          </a:fontRef>
        </p:style>
        <p:txBody>
          <a:bodyPr lIns="45720" rtlCol="0" anchor="t"/>
          <a:lstStyle/>
          <a:p>
            <a:pPr algn="ctr">
              <a:spcAft>
                <a:spcPts val="400"/>
              </a:spcAft>
            </a:pPr>
            <a:r>
              <a:rPr lang="en-US" sz="1050"/>
              <a:t>Customer </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SKILL Code</a:t>
            </a:r>
          </a:p>
        </p:txBody>
      </p:sp>
      <p:sp>
        <p:nvSpPr>
          <p:cNvPr id="78" name="Rectangle 77">
            <a:extLst>
              <a:ext uri="{FF2B5EF4-FFF2-40B4-BE49-F238E27FC236}">
                <a16:creationId xmlns:a16="http://schemas.microsoft.com/office/drawing/2014/main" id="{BA47161D-2117-7163-FE9A-263D512DB2A6}"/>
              </a:ext>
            </a:extLst>
          </p:cNvPr>
          <p:cNvSpPr/>
          <p:nvPr/>
        </p:nvSpPr>
        <p:spPr>
          <a:xfrm>
            <a:off x="9350743" y="4866430"/>
            <a:ext cx="878470" cy="731520"/>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lIns="45720" rtlCol="0" anchor="t"/>
          <a:lstStyle/>
          <a:p>
            <a:pPr algn="ctr">
              <a:spcAft>
                <a:spcPts val="400"/>
              </a:spcAft>
            </a:pPr>
            <a:r>
              <a:rPr lang="en-US" sz="1050"/>
              <a:t>Virtuoso</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APIs</a:t>
            </a:r>
          </a:p>
          <a:p>
            <a:pPr marL="114300" indent="-114300">
              <a:buFont typeface="Arial" panose="020B0604020202020204" pitchFamily="34" charset="0"/>
              <a:buChar char="•"/>
            </a:pPr>
            <a:r>
              <a:rPr lang="en-US" sz="800"/>
              <a:t>SKILL Code</a:t>
            </a:r>
            <a:endParaRPr lang="en-US" sz="1050"/>
          </a:p>
        </p:txBody>
      </p:sp>
      <p:cxnSp>
        <p:nvCxnSpPr>
          <p:cNvPr id="80" name="Straight Arrow Connector 79">
            <a:extLst>
              <a:ext uri="{FF2B5EF4-FFF2-40B4-BE49-F238E27FC236}">
                <a16:creationId xmlns:a16="http://schemas.microsoft.com/office/drawing/2014/main" id="{D17DA2A3-D9D3-1CEE-80AC-7FE6FA595603}"/>
              </a:ext>
            </a:extLst>
          </p:cNvPr>
          <p:cNvCxnSpPr>
            <a:cxnSpLocks/>
            <a:stCxn id="77" idx="0"/>
            <a:endCxn id="13" idx="2"/>
          </p:cNvCxnSpPr>
          <p:nvPr/>
        </p:nvCxnSpPr>
        <p:spPr>
          <a:xfrm flipV="1">
            <a:off x="8836955" y="4624783"/>
            <a:ext cx="2420" cy="2416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046D6A-5696-5CB7-C9F7-B7E7C34BB34B}"/>
              </a:ext>
            </a:extLst>
          </p:cNvPr>
          <p:cNvCxnSpPr>
            <a:cxnSpLocks/>
            <a:stCxn id="78" idx="0"/>
            <a:endCxn id="12" idx="2"/>
          </p:cNvCxnSpPr>
          <p:nvPr/>
        </p:nvCxnSpPr>
        <p:spPr>
          <a:xfrm flipV="1">
            <a:off x="9789978" y="4624783"/>
            <a:ext cx="2420" cy="241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3" name="Picture 2" descr="OpenAI, ChatGPT Logo Icon 22227364 PNG">
            <a:extLst>
              <a:ext uri="{FF2B5EF4-FFF2-40B4-BE49-F238E27FC236}">
                <a16:creationId xmlns:a16="http://schemas.microsoft.com/office/drawing/2014/main" id="{BB3E1F66-3BB8-483F-C573-7640EE017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39619" y="3070524"/>
            <a:ext cx="365124" cy="365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通义">
            <a:extLst>
              <a:ext uri="{FF2B5EF4-FFF2-40B4-BE49-F238E27FC236}">
                <a16:creationId xmlns:a16="http://schemas.microsoft.com/office/drawing/2014/main" id="{5E626D64-522D-9966-5409-73EDBBC198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9162"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DEB67653-429E-0BCB-ADDC-EAEC9E85B873}"/>
              </a:ext>
            </a:extLst>
          </p:cNvPr>
          <p:cNvPicPr>
            <a:picLocks noChangeAspect="1"/>
          </p:cNvPicPr>
          <p:nvPr/>
        </p:nvPicPr>
        <p:blipFill>
          <a:blip r:embed="rId7"/>
          <a:stretch>
            <a:fillRect/>
          </a:stretch>
        </p:blipFill>
        <p:spPr>
          <a:xfrm>
            <a:off x="10929335" y="1867348"/>
            <a:ext cx="686041" cy="351387"/>
          </a:xfrm>
          <a:prstGeom prst="rect">
            <a:avLst/>
          </a:prstGeom>
        </p:spPr>
      </p:pic>
      <p:pic>
        <p:nvPicPr>
          <p:cNvPr id="1034" name="Picture 10" descr="cute llama wild animal flat style icon 2589296 Vector Art at Vecteezy">
            <a:extLst>
              <a:ext uri="{FF2B5EF4-FFF2-40B4-BE49-F238E27FC236}">
                <a16:creationId xmlns:a16="http://schemas.microsoft.com/office/drawing/2014/main" id="{8ACED91F-DB31-D225-7BDD-2E36098800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72553"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ian Krassenstein on X: &quot;Everything We know About xAI's Grok Chat Bot (And  my thoughts): - X and xAI will work closely together. Grok will include a  significant amount of training data">
            <a:extLst>
              <a:ext uri="{FF2B5EF4-FFF2-40B4-BE49-F238E27FC236}">
                <a16:creationId xmlns:a16="http://schemas.microsoft.com/office/drawing/2014/main" id="{752EDD23-3660-523D-D190-393A325EEFA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75944" y="4410941"/>
            <a:ext cx="196537" cy="21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Fine Tuning</a:t>
            </a:r>
          </a:p>
        </p:txBody>
      </p:sp>
      <p:grpSp>
        <p:nvGrpSpPr>
          <p:cNvPr id="34" name="Group 33">
            <a:extLst>
              <a:ext uri="{FF2B5EF4-FFF2-40B4-BE49-F238E27FC236}">
                <a16:creationId xmlns:a16="http://schemas.microsoft.com/office/drawing/2014/main" id="{916C75CF-71F8-4171-9FB8-D8C83CB36E84}"/>
              </a:ext>
            </a:extLst>
          </p:cNvPr>
          <p:cNvGrpSpPr/>
          <p:nvPr/>
        </p:nvGrpSpPr>
        <p:grpSpPr>
          <a:xfrm>
            <a:off x="4013590" y="2380099"/>
            <a:ext cx="1052440" cy="878751"/>
            <a:chOff x="4546990" y="2770624"/>
            <a:chExt cx="1052440" cy="878751"/>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4706819" y="2770624"/>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4546990" y="291785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4FCE2040-4131-7E2F-DCFD-A5F736B28101}"/>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grpSp>
        <p:nvGrpSpPr>
          <p:cNvPr id="12" name="Group 11">
            <a:extLst>
              <a:ext uri="{FF2B5EF4-FFF2-40B4-BE49-F238E27FC236}">
                <a16:creationId xmlns:a16="http://schemas.microsoft.com/office/drawing/2014/main" id="{577DF224-F590-D56D-E7A4-8E00F9DA9C86}"/>
              </a:ext>
            </a:extLst>
          </p:cNvPr>
          <p:cNvGrpSpPr/>
          <p:nvPr/>
        </p:nvGrpSpPr>
        <p:grpSpPr>
          <a:xfrm>
            <a:off x="452058" y="1064927"/>
            <a:ext cx="3229837" cy="1261993"/>
            <a:chOff x="868030" y="3596490"/>
            <a:chExt cx="3229837" cy="1261993"/>
          </a:xfrm>
        </p:grpSpPr>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grpSp>
      <p:cxnSp>
        <p:nvCxnSpPr>
          <p:cNvPr id="65" name="Straight Arrow Connector 64">
            <a:extLst>
              <a:ext uri="{FF2B5EF4-FFF2-40B4-BE49-F238E27FC236}">
                <a16:creationId xmlns:a16="http://schemas.microsoft.com/office/drawing/2014/main" id="{8295E069-5F39-AB47-D9A3-13A416F59209}"/>
              </a:ext>
            </a:extLst>
          </p:cNvPr>
          <p:cNvCxnSpPr>
            <a:cxnSpLocks/>
            <a:stCxn id="14" idx="2"/>
            <a:endCxn id="63" idx="0"/>
          </p:cNvCxnSpPr>
          <p:nvPr/>
        </p:nvCxnSpPr>
        <p:spPr>
          <a:xfrm>
            <a:off x="2066977" y="2326920"/>
            <a:ext cx="0" cy="621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2044235" y="2490261"/>
            <a:ext cx="830677" cy="276999"/>
          </a:xfrm>
          <a:prstGeom prst="rect">
            <a:avLst/>
          </a:prstGeom>
          <a:noFill/>
        </p:spPr>
        <p:txBody>
          <a:bodyPr wrap="none" rtlCol="0">
            <a:spAutoFit/>
          </a:bodyPr>
          <a:lstStyle/>
          <a:p>
            <a:r>
              <a:rPr lang="en-US" sz="1200"/>
              <a:t>Chunking</a:t>
            </a:r>
          </a:p>
        </p:txBody>
      </p:sp>
      <p:sp>
        <p:nvSpPr>
          <p:cNvPr id="68" name="TextBox 67">
            <a:extLst>
              <a:ext uri="{FF2B5EF4-FFF2-40B4-BE49-F238E27FC236}">
                <a16:creationId xmlns:a16="http://schemas.microsoft.com/office/drawing/2014/main" id="{754C6DDF-7AEC-8623-1E86-A34659330370}"/>
              </a:ext>
            </a:extLst>
          </p:cNvPr>
          <p:cNvSpPr txBox="1"/>
          <p:nvPr/>
        </p:nvSpPr>
        <p:spPr>
          <a:xfrm>
            <a:off x="3574878" y="3337923"/>
            <a:ext cx="1770036" cy="276999"/>
          </a:xfrm>
          <a:prstGeom prst="rect">
            <a:avLst/>
          </a:prstGeom>
          <a:noFill/>
        </p:spPr>
        <p:txBody>
          <a:bodyPr wrap="none" rtlCol="0">
            <a:spAutoFit/>
          </a:bodyPr>
          <a:lstStyle/>
          <a:p>
            <a:pPr algn="ctr"/>
            <a:r>
              <a:rPr lang="en-US" sz="1200"/>
              <a:t>Unsupervised Datasets</a:t>
            </a:r>
          </a:p>
        </p:txBody>
      </p:sp>
      <p:sp>
        <p:nvSpPr>
          <p:cNvPr id="63" name="Rectangle 62">
            <a:extLst>
              <a:ext uri="{FF2B5EF4-FFF2-40B4-BE49-F238E27FC236}">
                <a16:creationId xmlns:a16="http://schemas.microsoft.com/office/drawing/2014/main" id="{1E7B7127-852F-8CF0-1090-913210414A75}"/>
              </a:ext>
            </a:extLst>
          </p:cNvPr>
          <p:cNvSpPr/>
          <p:nvPr/>
        </p:nvSpPr>
        <p:spPr>
          <a:xfrm>
            <a:off x="1281785" y="2948455"/>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1498398" y="328125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1498398" y="3580261"/>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1498398" y="387926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1354535" y="2976355"/>
            <a:ext cx="1446230" cy="276999"/>
          </a:xfrm>
          <a:prstGeom prst="rect">
            <a:avLst/>
          </a:prstGeom>
          <a:noFill/>
        </p:spPr>
        <p:txBody>
          <a:bodyPr wrap="none" rtlCol="0">
            <a:spAutoFit/>
          </a:bodyPr>
          <a:lstStyle/>
          <a:p>
            <a:r>
              <a:rPr lang="en-US" sz="1200"/>
              <a:t>Document Chunks</a:t>
            </a:r>
          </a:p>
        </p:txBody>
      </p:sp>
      <p:cxnSp>
        <p:nvCxnSpPr>
          <p:cNvPr id="114" name="Connector: Elbow 113">
            <a:extLst>
              <a:ext uri="{FF2B5EF4-FFF2-40B4-BE49-F238E27FC236}">
                <a16:creationId xmlns:a16="http://schemas.microsoft.com/office/drawing/2014/main" id="{32765EBD-A5DC-F574-B616-F3ED71772EEC}"/>
              </a:ext>
            </a:extLst>
          </p:cNvPr>
          <p:cNvCxnSpPr>
            <a:cxnSpLocks/>
            <a:stCxn id="63" idx="3"/>
            <a:endCxn id="13" idx="2"/>
          </p:cNvCxnSpPr>
          <p:nvPr/>
        </p:nvCxnSpPr>
        <p:spPr>
          <a:xfrm flipV="1">
            <a:off x="2852168" y="2893090"/>
            <a:ext cx="1161422" cy="686362"/>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5869273" y="2405173"/>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Domain Adaptation</a:t>
            </a:r>
          </a:p>
        </p:txBody>
      </p:sp>
      <p:sp>
        <p:nvSpPr>
          <p:cNvPr id="133" name="TextBox 132">
            <a:extLst>
              <a:ext uri="{FF2B5EF4-FFF2-40B4-BE49-F238E27FC236}">
                <a16:creationId xmlns:a16="http://schemas.microsoft.com/office/drawing/2014/main" id="{8C398000-41E5-E996-9454-338F72198E7C}"/>
              </a:ext>
            </a:extLst>
          </p:cNvPr>
          <p:cNvSpPr txBox="1"/>
          <p:nvPr/>
        </p:nvSpPr>
        <p:spPr>
          <a:xfrm>
            <a:off x="8273498" y="3385548"/>
            <a:ext cx="1104790" cy="276999"/>
          </a:xfrm>
          <a:prstGeom prst="rect">
            <a:avLst/>
          </a:prstGeom>
          <a:noFill/>
        </p:spPr>
        <p:txBody>
          <a:bodyPr wrap="none" rtlCol="0">
            <a:spAutoFit/>
          </a:bodyPr>
          <a:lstStyle/>
          <a:p>
            <a:pPr algn="ctr"/>
            <a:r>
              <a:rPr lang="en-US" sz="1200"/>
              <a:t>Updated LLM</a:t>
            </a:r>
          </a:p>
        </p:txBody>
      </p:sp>
      <p:sp>
        <p:nvSpPr>
          <p:cNvPr id="5" name="TextBox 4">
            <a:extLst>
              <a:ext uri="{FF2B5EF4-FFF2-40B4-BE49-F238E27FC236}">
                <a16:creationId xmlns:a16="http://schemas.microsoft.com/office/drawing/2014/main" id="{09503518-7A9F-F777-E708-22261AD6D2F3}"/>
              </a:ext>
            </a:extLst>
          </p:cNvPr>
          <p:cNvSpPr txBox="1"/>
          <p:nvPr/>
        </p:nvSpPr>
        <p:spPr>
          <a:xfrm>
            <a:off x="5870940" y="3834739"/>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Instruction Training</a:t>
            </a:r>
          </a:p>
        </p:txBody>
      </p:sp>
      <p:grpSp>
        <p:nvGrpSpPr>
          <p:cNvPr id="118" name="Group 117">
            <a:extLst>
              <a:ext uri="{FF2B5EF4-FFF2-40B4-BE49-F238E27FC236}">
                <a16:creationId xmlns:a16="http://schemas.microsoft.com/office/drawing/2014/main" id="{E580C7A0-E385-5BD3-082E-093C189A1F16}"/>
              </a:ext>
            </a:extLst>
          </p:cNvPr>
          <p:cNvGrpSpPr/>
          <p:nvPr/>
        </p:nvGrpSpPr>
        <p:grpSpPr>
          <a:xfrm>
            <a:off x="3754414" y="3808069"/>
            <a:ext cx="1410964" cy="1224184"/>
            <a:chOff x="3754414" y="4008094"/>
            <a:chExt cx="1410964" cy="1224184"/>
          </a:xfrm>
        </p:grpSpPr>
        <p:sp>
          <p:nvSpPr>
            <p:cNvPr id="27" name="Flowchart: Magnetic Disk 1">
              <a:extLst>
                <a:ext uri="{FF2B5EF4-FFF2-40B4-BE49-F238E27FC236}">
                  <a16:creationId xmlns:a16="http://schemas.microsoft.com/office/drawing/2014/main" id="{106985DE-FB6E-321D-E1F3-983A2A4D3857}"/>
                </a:ext>
              </a:extLst>
            </p:cNvPr>
            <p:cNvSpPr>
              <a:spLocks noChangeAspect="1"/>
            </p:cNvSpPr>
            <p:nvPr/>
          </p:nvSpPr>
          <p:spPr>
            <a:xfrm>
              <a:off x="4173419" y="4008094"/>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8" name="Flowchart: Magnetic Disk 1">
              <a:extLst>
                <a:ext uri="{FF2B5EF4-FFF2-40B4-BE49-F238E27FC236}">
                  <a16:creationId xmlns:a16="http://schemas.microsoft.com/office/drawing/2014/main" id="{30A043FD-CC07-B7D0-7CA7-BDA1FB7EE530}"/>
                </a:ext>
              </a:extLst>
            </p:cNvPr>
            <p:cNvSpPr>
              <a:spLocks noChangeAspect="1"/>
            </p:cNvSpPr>
            <p:nvPr/>
          </p:nvSpPr>
          <p:spPr>
            <a:xfrm>
              <a:off x="4013590" y="4155325"/>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9" name="TextBox 28">
              <a:extLst>
                <a:ext uri="{FF2B5EF4-FFF2-40B4-BE49-F238E27FC236}">
                  <a16:creationId xmlns:a16="http://schemas.microsoft.com/office/drawing/2014/main" id="{AB369101-4A9C-DFA9-4F6B-A5C6404ED90E}"/>
                </a:ext>
              </a:extLst>
            </p:cNvPr>
            <p:cNvSpPr txBox="1"/>
            <p:nvPr/>
          </p:nvSpPr>
          <p:spPr>
            <a:xfrm>
              <a:off x="3754414" y="4955279"/>
              <a:ext cx="1410964" cy="276999"/>
            </a:xfrm>
            <a:prstGeom prst="rect">
              <a:avLst/>
            </a:prstGeom>
            <a:noFill/>
          </p:spPr>
          <p:txBody>
            <a:bodyPr wrap="none" rtlCol="0">
              <a:spAutoFit/>
            </a:bodyPr>
            <a:lstStyle/>
            <a:p>
              <a:pPr algn="ctr"/>
              <a:r>
                <a:rPr lang="en-US" sz="1200"/>
                <a:t>Labeled Datasets</a:t>
              </a:r>
            </a:p>
          </p:txBody>
        </p:sp>
      </p:grpSp>
      <p:cxnSp>
        <p:nvCxnSpPr>
          <p:cNvPr id="42" name="Straight Arrow Connector 41">
            <a:extLst>
              <a:ext uri="{FF2B5EF4-FFF2-40B4-BE49-F238E27FC236}">
                <a16:creationId xmlns:a16="http://schemas.microsoft.com/office/drawing/2014/main" id="{2B7C5855-65F8-CA90-7D2C-410FCF0714F0}"/>
              </a:ext>
            </a:extLst>
          </p:cNvPr>
          <p:cNvCxnSpPr>
            <a:cxnSpLocks/>
            <a:stCxn id="72" idx="4"/>
            <a:endCxn id="117" idx="1"/>
          </p:cNvCxnSpPr>
          <p:nvPr/>
        </p:nvCxnSpPr>
        <p:spPr>
          <a:xfrm>
            <a:off x="5066030" y="2745859"/>
            <a:ext cx="803243" cy="2214"/>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53244F-993F-0461-7E49-8F0E4BA4087E}"/>
              </a:ext>
            </a:extLst>
          </p:cNvPr>
          <p:cNvCxnSpPr>
            <a:cxnSpLocks/>
            <a:stCxn id="27" idx="4"/>
            <a:endCxn id="5" idx="1"/>
          </p:cNvCxnSpPr>
          <p:nvPr/>
        </p:nvCxnSpPr>
        <p:spPr>
          <a:xfrm>
            <a:off x="5066030" y="4173829"/>
            <a:ext cx="804910" cy="381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32EF22-E3A2-7208-0A8C-CEBC4EA259F1}"/>
              </a:ext>
            </a:extLst>
          </p:cNvPr>
          <p:cNvSpPr txBox="1"/>
          <p:nvPr/>
        </p:nvSpPr>
        <p:spPr>
          <a:xfrm>
            <a:off x="5870940" y="5228084"/>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Alignment Training</a:t>
            </a:r>
          </a:p>
        </p:txBody>
      </p:sp>
      <p:cxnSp>
        <p:nvCxnSpPr>
          <p:cNvPr id="62" name="Connector: Elbow 61">
            <a:extLst>
              <a:ext uri="{FF2B5EF4-FFF2-40B4-BE49-F238E27FC236}">
                <a16:creationId xmlns:a16="http://schemas.microsoft.com/office/drawing/2014/main" id="{89F6E3DF-2E59-356B-6225-6304C424C557}"/>
              </a:ext>
            </a:extLst>
          </p:cNvPr>
          <p:cNvCxnSpPr>
            <a:cxnSpLocks/>
            <a:stCxn id="27" idx="4"/>
            <a:endCxn id="61" idx="1"/>
          </p:cNvCxnSpPr>
          <p:nvPr/>
        </p:nvCxnSpPr>
        <p:spPr>
          <a:xfrm>
            <a:off x="5066030" y="4173829"/>
            <a:ext cx="804910" cy="139715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AB403E7-48C0-46E3-3D73-C27FCB39AC34}"/>
              </a:ext>
            </a:extLst>
          </p:cNvPr>
          <p:cNvCxnSpPr>
            <a:cxnSpLocks/>
            <a:stCxn id="63" idx="3"/>
            <a:endCxn id="28" idx="2"/>
          </p:cNvCxnSpPr>
          <p:nvPr/>
        </p:nvCxnSpPr>
        <p:spPr>
          <a:xfrm>
            <a:off x="2852168" y="3579452"/>
            <a:ext cx="1161422" cy="741608"/>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30E7C7F-1766-7291-9446-76DEFA7ABE8C}"/>
              </a:ext>
            </a:extLst>
          </p:cNvPr>
          <p:cNvCxnSpPr>
            <a:cxnSpLocks/>
            <a:stCxn id="117" idx="3"/>
          </p:cNvCxnSpPr>
          <p:nvPr/>
        </p:nvCxnSpPr>
        <p:spPr>
          <a:xfrm>
            <a:off x="7566917" y="2748073"/>
            <a:ext cx="881198" cy="1420206"/>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14EC47A-49EC-C6D8-D870-C223A2CE95BA}"/>
              </a:ext>
            </a:extLst>
          </p:cNvPr>
          <p:cNvCxnSpPr>
            <a:cxnSpLocks/>
            <a:stCxn id="61" idx="3"/>
          </p:cNvCxnSpPr>
          <p:nvPr/>
        </p:nvCxnSpPr>
        <p:spPr>
          <a:xfrm flipV="1">
            <a:off x="7566917" y="4168279"/>
            <a:ext cx="881198" cy="140270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3A119E0-19A9-3473-8F52-BF6A24F2A654}"/>
              </a:ext>
            </a:extLst>
          </p:cNvPr>
          <p:cNvCxnSpPr>
            <a:cxnSpLocks/>
            <a:stCxn id="5" idx="3"/>
          </p:cNvCxnSpPr>
          <p:nvPr/>
        </p:nvCxnSpPr>
        <p:spPr>
          <a:xfrm flipV="1">
            <a:off x="7566917" y="4168279"/>
            <a:ext cx="881198" cy="936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88F45B5-1D9A-6E2F-85C5-54004DF7C6D8}"/>
              </a:ext>
            </a:extLst>
          </p:cNvPr>
          <p:cNvSpPr txBox="1"/>
          <p:nvPr/>
        </p:nvSpPr>
        <p:spPr>
          <a:xfrm>
            <a:off x="9726046" y="3825214"/>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Accuracy Testing</a:t>
            </a:r>
          </a:p>
        </p:txBody>
      </p:sp>
      <p:cxnSp>
        <p:nvCxnSpPr>
          <p:cNvPr id="109" name="Straight Arrow Connector 108">
            <a:extLst>
              <a:ext uri="{FF2B5EF4-FFF2-40B4-BE49-F238E27FC236}">
                <a16:creationId xmlns:a16="http://schemas.microsoft.com/office/drawing/2014/main" id="{6807D499-B817-7C96-4CF3-1154EA096527}"/>
              </a:ext>
            </a:extLst>
          </p:cNvPr>
          <p:cNvCxnSpPr>
            <a:cxnSpLocks/>
            <a:endCxn id="108" idx="1"/>
          </p:cNvCxnSpPr>
          <p:nvPr/>
        </p:nvCxnSpPr>
        <p:spPr>
          <a:xfrm flipV="1">
            <a:off x="9203671" y="4168114"/>
            <a:ext cx="522375" cy="16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4C0190E0-AB29-2FFF-25BF-4817C6815F41}"/>
              </a:ext>
            </a:extLst>
          </p:cNvPr>
          <p:cNvGrpSpPr/>
          <p:nvPr/>
        </p:nvGrpSpPr>
        <p:grpSpPr>
          <a:xfrm>
            <a:off x="10048648" y="4994799"/>
            <a:ext cx="1052440" cy="878751"/>
            <a:chOff x="10107311" y="4973849"/>
            <a:chExt cx="1052440" cy="878751"/>
          </a:xfrm>
        </p:grpSpPr>
        <p:sp>
          <p:nvSpPr>
            <p:cNvPr id="124" name="Flowchart: Magnetic Disk 1">
              <a:extLst>
                <a:ext uri="{FF2B5EF4-FFF2-40B4-BE49-F238E27FC236}">
                  <a16:creationId xmlns:a16="http://schemas.microsoft.com/office/drawing/2014/main" id="{403D58E7-7FFC-8E9A-2355-DAFD616383B6}"/>
                </a:ext>
              </a:extLst>
            </p:cNvPr>
            <p:cNvSpPr>
              <a:spLocks noChangeAspect="1"/>
            </p:cNvSpPr>
            <p:nvPr/>
          </p:nvSpPr>
          <p:spPr>
            <a:xfrm>
              <a:off x="10267140" y="4973849"/>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26" name="Flowchart: Magnetic Disk 1">
              <a:extLst>
                <a:ext uri="{FF2B5EF4-FFF2-40B4-BE49-F238E27FC236}">
                  <a16:creationId xmlns:a16="http://schemas.microsoft.com/office/drawing/2014/main" id="{579A3C35-19A2-7951-1814-BA4A2A70CDB5}"/>
                </a:ext>
              </a:extLst>
            </p:cNvPr>
            <p:cNvSpPr>
              <a:spLocks noChangeAspect="1"/>
            </p:cNvSpPr>
            <p:nvPr/>
          </p:nvSpPr>
          <p:spPr>
            <a:xfrm>
              <a:off x="10107311" y="5121080"/>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grpSp>
      <p:sp>
        <p:nvSpPr>
          <p:cNvPr id="128" name="TextBox 127">
            <a:extLst>
              <a:ext uri="{FF2B5EF4-FFF2-40B4-BE49-F238E27FC236}">
                <a16:creationId xmlns:a16="http://schemas.microsoft.com/office/drawing/2014/main" id="{94D0E915-541A-B2F5-2EFA-E4CD9507D696}"/>
              </a:ext>
            </a:extLst>
          </p:cNvPr>
          <p:cNvSpPr txBox="1"/>
          <p:nvPr/>
        </p:nvSpPr>
        <p:spPr>
          <a:xfrm>
            <a:off x="10016574" y="5941984"/>
            <a:ext cx="1116588" cy="461665"/>
          </a:xfrm>
          <a:prstGeom prst="rect">
            <a:avLst/>
          </a:prstGeom>
          <a:noFill/>
        </p:spPr>
        <p:txBody>
          <a:bodyPr wrap="none" rtlCol="0">
            <a:spAutoFit/>
          </a:bodyPr>
          <a:lstStyle/>
          <a:p>
            <a:pPr algn="ctr"/>
            <a:r>
              <a:rPr lang="en-US" sz="1200"/>
              <a:t>Internal</a:t>
            </a:r>
          </a:p>
          <a:p>
            <a:pPr algn="ctr"/>
            <a:r>
              <a:rPr lang="en-US" sz="1200"/>
              <a:t>Test Datasets</a:t>
            </a:r>
          </a:p>
        </p:txBody>
      </p:sp>
      <p:cxnSp>
        <p:nvCxnSpPr>
          <p:cNvPr id="129" name="Connector: Elbow 128">
            <a:extLst>
              <a:ext uri="{FF2B5EF4-FFF2-40B4-BE49-F238E27FC236}">
                <a16:creationId xmlns:a16="http://schemas.microsoft.com/office/drawing/2014/main" id="{94A4C824-EE9C-03FC-6253-0AEE1F37A48A}"/>
              </a:ext>
            </a:extLst>
          </p:cNvPr>
          <p:cNvCxnSpPr>
            <a:cxnSpLocks/>
            <a:stCxn id="63" idx="2"/>
            <a:endCxn id="128" idx="1"/>
          </p:cNvCxnSpPr>
          <p:nvPr/>
        </p:nvCxnSpPr>
        <p:spPr>
          <a:xfrm rot="16200000" flipH="1">
            <a:off x="5060591" y="1216833"/>
            <a:ext cx="1962369" cy="7949597"/>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Flowchart: Magnetic Disk 1">
            <a:extLst>
              <a:ext uri="{FF2B5EF4-FFF2-40B4-BE49-F238E27FC236}">
                <a16:creationId xmlns:a16="http://schemas.microsoft.com/office/drawing/2014/main" id="{BBA5AB05-AF87-72AD-91CA-193C97006E40}"/>
              </a:ext>
            </a:extLst>
          </p:cNvPr>
          <p:cNvSpPr>
            <a:spLocks noChangeAspect="1"/>
          </p:cNvSpPr>
          <p:nvPr/>
        </p:nvSpPr>
        <p:spPr>
          <a:xfrm>
            <a:off x="10208477" y="2172981"/>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38" name="Flowchart: Magnetic Disk 1">
            <a:extLst>
              <a:ext uri="{FF2B5EF4-FFF2-40B4-BE49-F238E27FC236}">
                <a16:creationId xmlns:a16="http://schemas.microsoft.com/office/drawing/2014/main" id="{E8688945-A871-53AB-2AFA-62A2FF70897A}"/>
              </a:ext>
            </a:extLst>
          </p:cNvPr>
          <p:cNvSpPr>
            <a:spLocks noChangeAspect="1"/>
          </p:cNvSpPr>
          <p:nvPr/>
        </p:nvSpPr>
        <p:spPr>
          <a:xfrm>
            <a:off x="10048648" y="2320212"/>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a:t>MMLU</a:t>
            </a:r>
          </a:p>
          <a:p>
            <a:pPr algn="ctr"/>
            <a:r>
              <a:rPr lang="en-US" sz="1000" err="1"/>
              <a:t>HumanEval</a:t>
            </a:r>
            <a:endParaRPr lang="en-US" sz="1400"/>
          </a:p>
        </p:txBody>
      </p:sp>
      <p:sp>
        <p:nvSpPr>
          <p:cNvPr id="139" name="TextBox 138">
            <a:extLst>
              <a:ext uri="{FF2B5EF4-FFF2-40B4-BE49-F238E27FC236}">
                <a16:creationId xmlns:a16="http://schemas.microsoft.com/office/drawing/2014/main" id="{AA72EBA6-E916-21F1-E7A6-F93E9B93CF05}"/>
              </a:ext>
            </a:extLst>
          </p:cNvPr>
          <p:cNvSpPr txBox="1"/>
          <p:nvPr/>
        </p:nvSpPr>
        <p:spPr>
          <a:xfrm>
            <a:off x="9748362" y="1680234"/>
            <a:ext cx="1653017" cy="461665"/>
          </a:xfrm>
          <a:prstGeom prst="rect">
            <a:avLst/>
          </a:prstGeom>
          <a:noFill/>
        </p:spPr>
        <p:txBody>
          <a:bodyPr wrap="none" rtlCol="0">
            <a:spAutoFit/>
          </a:bodyPr>
          <a:lstStyle/>
          <a:p>
            <a:pPr algn="ctr"/>
            <a:r>
              <a:rPr lang="en-US" sz="1200"/>
              <a:t>Public</a:t>
            </a:r>
            <a:br>
              <a:rPr lang="en-US" sz="1200"/>
            </a:br>
            <a:r>
              <a:rPr lang="en-US" sz="1200"/>
              <a:t>Benchmark Datasets</a:t>
            </a:r>
          </a:p>
        </p:txBody>
      </p:sp>
      <p:cxnSp>
        <p:nvCxnSpPr>
          <p:cNvPr id="146" name="Straight Arrow Connector 145">
            <a:extLst>
              <a:ext uri="{FF2B5EF4-FFF2-40B4-BE49-F238E27FC236}">
                <a16:creationId xmlns:a16="http://schemas.microsoft.com/office/drawing/2014/main" id="{40478328-036D-061A-99EC-66258352BBCB}"/>
              </a:ext>
            </a:extLst>
          </p:cNvPr>
          <p:cNvCxnSpPr>
            <a:cxnSpLocks/>
            <a:endCxn id="108" idx="2"/>
          </p:cNvCxnSpPr>
          <p:nvPr/>
        </p:nvCxnSpPr>
        <p:spPr>
          <a:xfrm flipV="1">
            <a:off x="10574868" y="4511014"/>
            <a:ext cx="0" cy="41943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80A6A0C-2FE3-8B29-E85E-4FD3DACA81A9}"/>
              </a:ext>
            </a:extLst>
          </p:cNvPr>
          <p:cNvCxnSpPr>
            <a:cxnSpLocks/>
            <a:endCxn id="108" idx="0"/>
          </p:cNvCxnSpPr>
          <p:nvPr/>
        </p:nvCxnSpPr>
        <p:spPr>
          <a:xfrm>
            <a:off x="10574868" y="3120166"/>
            <a:ext cx="0" cy="705048"/>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FFD8BB2-2846-716F-704B-10D903A29C68}"/>
              </a:ext>
            </a:extLst>
          </p:cNvPr>
          <p:cNvSpPr txBox="1"/>
          <p:nvPr/>
        </p:nvSpPr>
        <p:spPr>
          <a:xfrm>
            <a:off x="10280268" y="2737602"/>
            <a:ext cx="389850" cy="338554"/>
          </a:xfrm>
          <a:prstGeom prst="rect">
            <a:avLst/>
          </a:prstGeom>
          <a:noFill/>
        </p:spPr>
        <p:txBody>
          <a:bodyPr wrap="none" rtlCol="0">
            <a:spAutoFit/>
          </a:bodyPr>
          <a:lstStyle/>
          <a:p>
            <a:pPr algn="ctr"/>
            <a:r>
              <a:rPr lang="en-US" sz="1600"/>
              <a:t>…</a:t>
            </a:r>
          </a:p>
        </p:txBody>
      </p:sp>
      <p:pic>
        <p:nvPicPr>
          <p:cNvPr id="3" name="Picture 2" descr="OpenAI, ChatGPT Logo Icon 22227364 PNG">
            <a:extLst>
              <a:ext uri="{FF2B5EF4-FFF2-40B4-BE49-F238E27FC236}">
                <a16:creationId xmlns:a16="http://schemas.microsoft.com/office/drawing/2014/main" id="{A0555077-63F6-A4B0-3DCF-CC5C5821B3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448115" y="3796198"/>
            <a:ext cx="743832" cy="74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1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7964955" y="371449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Retrieval Augmented Generation</a:t>
            </a:r>
          </a:p>
        </p:txBody>
      </p:sp>
      <p:sp>
        <p:nvSpPr>
          <p:cNvPr id="10" name="TextBox 9">
            <a:extLst>
              <a:ext uri="{FF2B5EF4-FFF2-40B4-BE49-F238E27FC236}">
                <a16:creationId xmlns:a16="http://schemas.microsoft.com/office/drawing/2014/main" id="{B51FED9F-C6D9-B725-AD0C-864A0C93B434}"/>
              </a:ext>
            </a:extLst>
          </p:cNvPr>
          <p:cNvSpPr txBox="1"/>
          <p:nvPr/>
        </p:nvSpPr>
        <p:spPr>
          <a:xfrm>
            <a:off x="7697042" y="4646458"/>
            <a:ext cx="1169035" cy="430887"/>
          </a:xfrm>
          <a:prstGeom prst="rect">
            <a:avLst/>
          </a:prstGeom>
          <a:noFill/>
        </p:spPr>
        <p:txBody>
          <a:bodyPr wrap="square" rtlCol="0">
            <a:spAutoFit/>
          </a:bodyPr>
          <a:lstStyle/>
          <a:p>
            <a:pPr algn="ctr"/>
            <a:r>
              <a:rPr lang="en-US" sz="1100"/>
              <a:t>Cadence</a:t>
            </a:r>
            <a:br>
              <a:rPr lang="en-US" sz="1100"/>
            </a:br>
            <a:r>
              <a:rPr lang="en-US" sz="1100"/>
              <a:t>Vector DBs</a:t>
            </a:r>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7805126" y="3861726"/>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sp>
        <p:nvSpPr>
          <p:cNvPr id="50" name="Rectangle: Rounded Corners 49">
            <a:extLst>
              <a:ext uri="{FF2B5EF4-FFF2-40B4-BE49-F238E27FC236}">
                <a16:creationId xmlns:a16="http://schemas.microsoft.com/office/drawing/2014/main" id="{1CFFD863-1D5B-BDFA-5080-3B765F940413}"/>
              </a:ext>
            </a:extLst>
          </p:cNvPr>
          <p:cNvSpPr>
            <a:spLocks noChangeAspect="1"/>
          </p:cNvSpPr>
          <p:nvPr/>
        </p:nvSpPr>
        <p:spPr>
          <a:xfrm>
            <a:off x="868029" y="5095583"/>
            <a:ext cx="3229837" cy="126199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lIns="45720" tIns="91440" rtlCol="0" anchor="t"/>
          <a:lstStyle/>
          <a:p>
            <a:pPr algn="ctr">
              <a:spcAft>
                <a:spcPts val="400"/>
              </a:spcAft>
            </a:pPr>
            <a:r>
              <a:rPr lang="en-US" sz="1600"/>
              <a:t>Customer Domain Knowledge</a:t>
            </a:r>
          </a:p>
        </p:txBody>
      </p:sp>
      <p:pic>
        <p:nvPicPr>
          <p:cNvPr id="51" name="Picture 50" descr="A black background with a black square&#10;&#10;Description automatically generated with medium confidence">
            <a:extLst>
              <a:ext uri="{FF2B5EF4-FFF2-40B4-BE49-F238E27FC236}">
                <a16:creationId xmlns:a16="http://schemas.microsoft.com/office/drawing/2014/main" id="{8A4DE6B2-B220-0B86-79F9-F8AD0A56D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3" y="5642897"/>
            <a:ext cx="559563" cy="559563"/>
          </a:xfrm>
          <a:prstGeom prst="rect">
            <a:avLst/>
          </a:prstGeom>
          <a:solidFill>
            <a:srgbClr val="89BDE8"/>
          </a:solidFill>
        </p:spPr>
      </p:pic>
      <p:pic>
        <p:nvPicPr>
          <p:cNvPr id="52" name="Picture 51" descr="A black background with a black square&#10;&#10;Description automatically generated with medium confidence">
            <a:extLst>
              <a:ext uri="{FF2B5EF4-FFF2-40B4-BE49-F238E27FC236}">
                <a16:creationId xmlns:a16="http://schemas.microsoft.com/office/drawing/2014/main" id="{D681DEB0-A1F7-BA8E-D8D9-1AEC010E8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3" y="5642897"/>
            <a:ext cx="559563" cy="559563"/>
          </a:xfrm>
          <a:prstGeom prst="rect">
            <a:avLst/>
          </a:prstGeom>
          <a:solidFill>
            <a:srgbClr val="89BDE8"/>
          </a:solidFill>
        </p:spPr>
      </p:pic>
      <p:grpSp>
        <p:nvGrpSpPr>
          <p:cNvPr id="153" name="Group 152">
            <a:extLst>
              <a:ext uri="{FF2B5EF4-FFF2-40B4-BE49-F238E27FC236}">
                <a16:creationId xmlns:a16="http://schemas.microsoft.com/office/drawing/2014/main" id="{F5405A38-2F16-228A-9217-A62E9904CB91}"/>
              </a:ext>
            </a:extLst>
          </p:cNvPr>
          <p:cNvGrpSpPr/>
          <p:nvPr/>
        </p:nvGrpSpPr>
        <p:grpSpPr>
          <a:xfrm>
            <a:off x="2506163" y="5642897"/>
            <a:ext cx="575462" cy="592651"/>
            <a:chOff x="2506163" y="5642897"/>
            <a:chExt cx="575462" cy="592651"/>
          </a:xfrm>
        </p:grpSpPr>
        <p:pic>
          <p:nvPicPr>
            <p:cNvPr id="59" name="Picture 58" descr="A black outline of a paper&#10;&#10;Description automatically generated">
              <a:extLst>
                <a:ext uri="{FF2B5EF4-FFF2-40B4-BE49-F238E27FC236}">
                  <a16:creationId xmlns:a16="http://schemas.microsoft.com/office/drawing/2014/main" id="{064CD951-9F13-8053-DF47-EBD782D4406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3" y="5642897"/>
              <a:ext cx="575462" cy="575462"/>
            </a:xfrm>
            <a:prstGeom prst="rect">
              <a:avLst/>
            </a:prstGeom>
            <a:solidFill>
              <a:srgbClr val="89BDE8"/>
            </a:solidFill>
          </p:spPr>
        </p:pic>
        <p:sp>
          <p:nvSpPr>
            <p:cNvPr id="58" name="Rectangle 57">
              <a:extLst>
                <a:ext uri="{FF2B5EF4-FFF2-40B4-BE49-F238E27FC236}">
                  <a16:creationId xmlns:a16="http://schemas.microsoft.com/office/drawing/2014/main" id="{423E74F9-7ABB-0369-EE77-5B813EBC83D7}"/>
                </a:ext>
              </a:extLst>
            </p:cNvPr>
            <p:cNvSpPr/>
            <p:nvPr/>
          </p:nvSpPr>
          <p:spPr>
            <a:xfrm>
              <a:off x="2606868"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3D9EDBE-FBBA-9A29-A491-84596DCD815C}"/>
                </a:ext>
              </a:extLst>
            </p:cNvPr>
            <p:cNvSpPr txBox="1"/>
            <p:nvPr/>
          </p:nvSpPr>
          <p:spPr>
            <a:xfrm>
              <a:off x="2530950" y="5997021"/>
              <a:ext cx="535724" cy="238527"/>
            </a:xfrm>
            <a:prstGeom prst="rect">
              <a:avLst/>
            </a:prstGeom>
            <a:noFill/>
          </p:spPr>
          <p:txBody>
            <a:bodyPr wrap="none" rtlCol="0">
              <a:spAutoFit/>
            </a:bodyPr>
            <a:lstStyle/>
            <a:p>
              <a:r>
                <a:rPr lang="en-US" sz="950" b="1">
                  <a:solidFill>
                    <a:srgbClr val="89BDE8"/>
                  </a:solidFill>
                </a:rPr>
                <a:t>SKILL</a:t>
              </a:r>
            </a:p>
          </p:txBody>
        </p:sp>
      </p:grpSp>
      <p:grpSp>
        <p:nvGrpSpPr>
          <p:cNvPr id="152" name="Group 151">
            <a:extLst>
              <a:ext uri="{FF2B5EF4-FFF2-40B4-BE49-F238E27FC236}">
                <a16:creationId xmlns:a16="http://schemas.microsoft.com/office/drawing/2014/main" id="{EE4FF141-267F-B5CF-FEF8-799715C88E17}"/>
              </a:ext>
            </a:extLst>
          </p:cNvPr>
          <p:cNvGrpSpPr/>
          <p:nvPr/>
        </p:nvGrpSpPr>
        <p:grpSpPr>
          <a:xfrm>
            <a:off x="3169672" y="5642897"/>
            <a:ext cx="575462" cy="592651"/>
            <a:chOff x="3169672" y="5642897"/>
            <a:chExt cx="575462" cy="592651"/>
          </a:xfrm>
        </p:grpSpPr>
        <p:pic>
          <p:nvPicPr>
            <p:cNvPr id="56" name="Picture 55" descr="A black outline of a paper&#10;&#10;Description automatically generated">
              <a:extLst>
                <a:ext uri="{FF2B5EF4-FFF2-40B4-BE49-F238E27FC236}">
                  <a16:creationId xmlns:a16="http://schemas.microsoft.com/office/drawing/2014/main" id="{37611236-4F22-B6E1-5549-B9D2F8518D1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2" y="5642897"/>
              <a:ext cx="575462" cy="575462"/>
            </a:xfrm>
            <a:prstGeom prst="rect">
              <a:avLst/>
            </a:prstGeom>
            <a:solidFill>
              <a:srgbClr val="89BDE8"/>
            </a:solidFill>
          </p:spPr>
        </p:pic>
        <p:sp>
          <p:nvSpPr>
            <p:cNvPr id="55" name="Rectangle 54">
              <a:extLst>
                <a:ext uri="{FF2B5EF4-FFF2-40B4-BE49-F238E27FC236}">
                  <a16:creationId xmlns:a16="http://schemas.microsoft.com/office/drawing/2014/main" id="{02BAA222-AF4C-71BB-1D9C-7429C42EE01E}"/>
                </a:ext>
              </a:extLst>
            </p:cNvPr>
            <p:cNvSpPr/>
            <p:nvPr/>
          </p:nvSpPr>
          <p:spPr>
            <a:xfrm>
              <a:off x="3270377"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362DB7-1CE2-6F1C-2FEB-7F847B447D38}"/>
                </a:ext>
              </a:extLst>
            </p:cNvPr>
            <p:cNvSpPr txBox="1"/>
            <p:nvPr/>
          </p:nvSpPr>
          <p:spPr>
            <a:xfrm>
              <a:off x="3237326" y="5997021"/>
              <a:ext cx="413896" cy="238527"/>
            </a:xfrm>
            <a:prstGeom prst="rect">
              <a:avLst/>
            </a:prstGeom>
            <a:noFill/>
          </p:spPr>
          <p:txBody>
            <a:bodyPr wrap="square" rtlCol="0">
              <a:spAutoFit/>
            </a:bodyPr>
            <a:lstStyle/>
            <a:p>
              <a:r>
                <a:rPr lang="en-US" sz="950" b="1">
                  <a:solidFill>
                    <a:srgbClr val="89BDE8"/>
                  </a:solidFill>
                </a:rPr>
                <a:t>TXT</a:t>
              </a:r>
            </a:p>
          </p:txBody>
        </p:sp>
      </p:grpSp>
      <p:cxnSp>
        <p:nvCxnSpPr>
          <p:cNvPr id="65" name="Straight Arrow Connector 64">
            <a:extLst>
              <a:ext uri="{FF2B5EF4-FFF2-40B4-BE49-F238E27FC236}">
                <a16:creationId xmlns:a16="http://schemas.microsoft.com/office/drawing/2014/main" id="{8295E069-5F39-AB47-D9A3-13A416F59209}"/>
              </a:ext>
            </a:extLst>
          </p:cNvPr>
          <p:cNvCxnSpPr>
            <a:stCxn id="14" idx="3"/>
            <a:endCxn id="63" idx="1"/>
          </p:cNvCxnSpPr>
          <p:nvPr/>
        </p:nvCxnSpPr>
        <p:spPr>
          <a:xfrm>
            <a:off x="4097867" y="4227487"/>
            <a:ext cx="8816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4109364" y="3937078"/>
            <a:ext cx="830677" cy="276999"/>
          </a:xfrm>
          <a:prstGeom prst="rect">
            <a:avLst/>
          </a:prstGeom>
          <a:noFill/>
        </p:spPr>
        <p:txBody>
          <a:bodyPr wrap="none" rtlCol="0">
            <a:spAutoFit/>
          </a:bodyPr>
          <a:lstStyle/>
          <a:p>
            <a:r>
              <a:rPr lang="en-US" sz="1200"/>
              <a:t>Chunking</a:t>
            </a:r>
          </a:p>
        </p:txBody>
      </p:sp>
      <p:cxnSp>
        <p:nvCxnSpPr>
          <p:cNvPr id="67" name="Straight Arrow Connector 66">
            <a:extLst>
              <a:ext uri="{FF2B5EF4-FFF2-40B4-BE49-F238E27FC236}">
                <a16:creationId xmlns:a16="http://schemas.microsoft.com/office/drawing/2014/main" id="{B9E65079-3FFB-6C26-09DC-F0D6FE873F4D}"/>
              </a:ext>
            </a:extLst>
          </p:cNvPr>
          <p:cNvCxnSpPr>
            <a:cxnSpLocks/>
            <a:stCxn id="63" idx="3"/>
            <a:endCxn id="13" idx="2"/>
          </p:cNvCxnSpPr>
          <p:nvPr/>
        </p:nvCxnSpPr>
        <p:spPr>
          <a:xfrm flipV="1">
            <a:off x="6549886" y="4227486"/>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54C6DDF-7AEC-8623-1E86-A34659330370}"/>
              </a:ext>
            </a:extLst>
          </p:cNvPr>
          <p:cNvSpPr txBox="1"/>
          <p:nvPr/>
        </p:nvSpPr>
        <p:spPr>
          <a:xfrm>
            <a:off x="6663620" y="3937078"/>
            <a:ext cx="1035861" cy="276999"/>
          </a:xfrm>
          <a:prstGeom prst="rect">
            <a:avLst/>
          </a:prstGeom>
          <a:noFill/>
        </p:spPr>
        <p:txBody>
          <a:bodyPr wrap="none" rtlCol="0">
            <a:spAutoFit/>
          </a:bodyPr>
          <a:lstStyle/>
          <a:p>
            <a:r>
              <a:rPr lang="en-US" sz="1200"/>
              <a:t>Embeddings</a:t>
            </a:r>
          </a:p>
        </p:txBody>
      </p:sp>
      <p:sp>
        <p:nvSpPr>
          <p:cNvPr id="63" name="Rectangle 62">
            <a:extLst>
              <a:ext uri="{FF2B5EF4-FFF2-40B4-BE49-F238E27FC236}">
                <a16:creationId xmlns:a16="http://schemas.microsoft.com/office/drawing/2014/main" id="{1E7B7127-852F-8CF0-1090-913210414A75}"/>
              </a:ext>
            </a:extLst>
          </p:cNvPr>
          <p:cNvSpPr/>
          <p:nvPr/>
        </p:nvSpPr>
        <p:spPr>
          <a:xfrm>
            <a:off x="4979503" y="3596490"/>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5204196" y="392928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5204196" y="4228296"/>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5204196" y="452730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5060333" y="3624390"/>
            <a:ext cx="1446230" cy="276999"/>
          </a:xfrm>
          <a:prstGeom prst="rect">
            <a:avLst/>
          </a:prstGeom>
          <a:noFill/>
        </p:spPr>
        <p:txBody>
          <a:bodyPr wrap="none" rtlCol="0">
            <a:spAutoFit/>
          </a:bodyPr>
          <a:lstStyle/>
          <a:p>
            <a:r>
              <a:rPr lang="en-US" sz="1200"/>
              <a:t>Document Chunks</a:t>
            </a:r>
          </a:p>
        </p:txBody>
      </p:sp>
      <p:sp>
        <p:nvSpPr>
          <p:cNvPr id="80" name="Flowchart: Magnetic Disk 1">
            <a:extLst>
              <a:ext uri="{FF2B5EF4-FFF2-40B4-BE49-F238E27FC236}">
                <a16:creationId xmlns:a16="http://schemas.microsoft.com/office/drawing/2014/main" id="{60E27A4C-6199-4E88-31B5-47E6BB1334B6}"/>
              </a:ext>
            </a:extLst>
          </p:cNvPr>
          <p:cNvSpPr>
            <a:spLocks noChangeAspect="1"/>
          </p:cNvSpPr>
          <p:nvPr/>
        </p:nvSpPr>
        <p:spPr>
          <a:xfrm>
            <a:off x="7936991" y="5216090"/>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TextBox 80">
            <a:extLst>
              <a:ext uri="{FF2B5EF4-FFF2-40B4-BE49-F238E27FC236}">
                <a16:creationId xmlns:a16="http://schemas.microsoft.com/office/drawing/2014/main" id="{889FD400-75E3-F6EC-8627-B26B4407CD7F}"/>
              </a:ext>
            </a:extLst>
          </p:cNvPr>
          <p:cNvSpPr txBox="1"/>
          <p:nvPr/>
        </p:nvSpPr>
        <p:spPr>
          <a:xfrm>
            <a:off x="7669078" y="6148053"/>
            <a:ext cx="1169035" cy="430887"/>
          </a:xfrm>
          <a:prstGeom prst="rect">
            <a:avLst/>
          </a:prstGeom>
          <a:noFill/>
        </p:spPr>
        <p:txBody>
          <a:bodyPr wrap="square" rtlCol="0">
            <a:spAutoFit/>
          </a:bodyPr>
          <a:lstStyle/>
          <a:p>
            <a:pPr algn="ctr"/>
            <a:r>
              <a:rPr lang="en-US" sz="1100"/>
              <a:t>Customer</a:t>
            </a:r>
            <a:br>
              <a:rPr lang="en-US" sz="1100"/>
            </a:br>
            <a:r>
              <a:rPr lang="en-US" sz="1100"/>
              <a:t>Vector DBs</a:t>
            </a:r>
          </a:p>
        </p:txBody>
      </p:sp>
      <p:sp>
        <p:nvSpPr>
          <p:cNvPr id="82" name="Flowchart: Magnetic Disk 1">
            <a:extLst>
              <a:ext uri="{FF2B5EF4-FFF2-40B4-BE49-F238E27FC236}">
                <a16:creationId xmlns:a16="http://schemas.microsoft.com/office/drawing/2014/main" id="{E762A4DF-DC52-B9C7-9BA2-5312F7EC1E57}"/>
              </a:ext>
            </a:extLst>
          </p:cNvPr>
          <p:cNvSpPr>
            <a:spLocks noChangeAspect="1"/>
          </p:cNvSpPr>
          <p:nvPr/>
        </p:nvSpPr>
        <p:spPr>
          <a:xfrm>
            <a:off x="7777162" y="5360819"/>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3" name="Straight Arrow Connector 82">
            <a:extLst>
              <a:ext uri="{FF2B5EF4-FFF2-40B4-BE49-F238E27FC236}">
                <a16:creationId xmlns:a16="http://schemas.microsoft.com/office/drawing/2014/main" id="{564EE783-6079-094E-E09F-C4A093153C57}"/>
              </a:ext>
            </a:extLst>
          </p:cNvPr>
          <p:cNvCxnSpPr>
            <a:cxnSpLocks/>
            <a:stCxn id="50" idx="3"/>
            <a:endCxn id="88" idx="1"/>
          </p:cNvCxnSpPr>
          <p:nvPr/>
        </p:nvCxnSpPr>
        <p:spPr>
          <a:xfrm>
            <a:off x="4097866" y="5726580"/>
            <a:ext cx="8536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68F28DC-2E9B-4EBE-3D4E-D2C1802D648E}"/>
              </a:ext>
            </a:extLst>
          </p:cNvPr>
          <p:cNvSpPr txBox="1"/>
          <p:nvPr/>
        </p:nvSpPr>
        <p:spPr>
          <a:xfrm>
            <a:off x="4109364" y="5425093"/>
            <a:ext cx="830677" cy="276999"/>
          </a:xfrm>
          <a:prstGeom prst="rect">
            <a:avLst/>
          </a:prstGeom>
          <a:noFill/>
        </p:spPr>
        <p:txBody>
          <a:bodyPr wrap="none" rtlCol="0">
            <a:spAutoFit/>
          </a:bodyPr>
          <a:lstStyle/>
          <a:p>
            <a:r>
              <a:rPr lang="en-US" sz="1200"/>
              <a:t>Chunking</a:t>
            </a:r>
          </a:p>
        </p:txBody>
      </p:sp>
      <p:sp>
        <p:nvSpPr>
          <p:cNvPr id="86" name="TextBox 85">
            <a:extLst>
              <a:ext uri="{FF2B5EF4-FFF2-40B4-BE49-F238E27FC236}">
                <a16:creationId xmlns:a16="http://schemas.microsoft.com/office/drawing/2014/main" id="{DFDBB3F0-55FE-7122-52D0-2C1FE3BDF615}"/>
              </a:ext>
            </a:extLst>
          </p:cNvPr>
          <p:cNvSpPr txBox="1"/>
          <p:nvPr/>
        </p:nvSpPr>
        <p:spPr>
          <a:xfrm>
            <a:off x="6663620" y="5425093"/>
            <a:ext cx="1035861" cy="276999"/>
          </a:xfrm>
          <a:prstGeom prst="rect">
            <a:avLst/>
          </a:prstGeom>
          <a:noFill/>
          <a:ln w="28575">
            <a:noFill/>
          </a:ln>
        </p:spPr>
        <p:txBody>
          <a:bodyPr wrap="none" rtlCol="0">
            <a:spAutoFit/>
          </a:bodyPr>
          <a:lstStyle/>
          <a:p>
            <a:r>
              <a:rPr lang="en-US" sz="1200"/>
              <a:t>Embeddings</a:t>
            </a:r>
          </a:p>
        </p:txBody>
      </p:sp>
      <p:sp>
        <p:nvSpPr>
          <p:cNvPr id="88" name="Rectangle 87">
            <a:extLst>
              <a:ext uri="{FF2B5EF4-FFF2-40B4-BE49-F238E27FC236}">
                <a16:creationId xmlns:a16="http://schemas.microsoft.com/office/drawing/2014/main" id="{2C3F4471-E9CB-0742-9D55-C89B301763A2}"/>
              </a:ext>
            </a:extLst>
          </p:cNvPr>
          <p:cNvSpPr/>
          <p:nvPr/>
        </p:nvSpPr>
        <p:spPr>
          <a:xfrm>
            <a:off x="4951539" y="5095583"/>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9" name="Rectangle 88">
            <a:extLst>
              <a:ext uri="{FF2B5EF4-FFF2-40B4-BE49-F238E27FC236}">
                <a16:creationId xmlns:a16="http://schemas.microsoft.com/office/drawing/2014/main" id="{9B061E72-7F18-9CDC-E2A4-F994BFF6E768}"/>
              </a:ext>
            </a:extLst>
          </p:cNvPr>
          <p:cNvSpPr/>
          <p:nvPr/>
        </p:nvSpPr>
        <p:spPr>
          <a:xfrm>
            <a:off x="5176232" y="5430884"/>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2223D8-82D7-F2CA-D369-F795C8F8B63E}"/>
              </a:ext>
            </a:extLst>
          </p:cNvPr>
          <p:cNvSpPr/>
          <p:nvPr/>
        </p:nvSpPr>
        <p:spPr>
          <a:xfrm>
            <a:off x="5176232" y="5729891"/>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09F5E2D-D16F-1F4D-3818-26CB071CCEAF}"/>
              </a:ext>
            </a:extLst>
          </p:cNvPr>
          <p:cNvSpPr/>
          <p:nvPr/>
        </p:nvSpPr>
        <p:spPr>
          <a:xfrm>
            <a:off x="5176232" y="6028899"/>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981E972-7D3D-13FF-92BF-CEE9992B7D24}"/>
              </a:ext>
            </a:extLst>
          </p:cNvPr>
          <p:cNvSpPr txBox="1"/>
          <p:nvPr/>
        </p:nvSpPr>
        <p:spPr>
          <a:xfrm>
            <a:off x="5032369" y="5125985"/>
            <a:ext cx="1446230" cy="276999"/>
          </a:xfrm>
          <a:prstGeom prst="rect">
            <a:avLst/>
          </a:prstGeom>
          <a:noFill/>
        </p:spPr>
        <p:txBody>
          <a:bodyPr wrap="none" rtlCol="0">
            <a:spAutoFit/>
          </a:bodyPr>
          <a:lstStyle/>
          <a:p>
            <a:r>
              <a:rPr lang="en-US" sz="1200"/>
              <a:t>Document Chunks</a:t>
            </a:r>
          </a:p>
        </p:txBody>
      </p:sp>
      <p:grpSp>
        <p:nvGrpSpPr>
          <p:cNvPr id="140" name="Group 139">
            <a:extLst>
              <a:ext uri="{FF2B5EF4-FFF2-40B4-BE49-F238E27FC236}">
                <a16:creationId xmlns:a16="http://schemas.microsoft.com/office/drawing/2014/main" id="{19AE6767-76B2-9ADF-E294-CB92CD752C77}"/>
              </a:ext>
            </a:extLst>
          </p:cNvPr>
          <p:cNvGrpSpPr/>
          <p:nvPr/>
        </p:nvGrpSpPr>
        <p:grpSpPr>
          <a:xfrm>
            <a:off x="989667" y="932406"/>
            <a:ext cx="1003800" cy="1171142"/>
            <a:chOff x="989667" y="932406"/>
            <a:chExt cx="1003800" cy="1171142"/>
          </a:xfrm>
        </p:grpSpPr>
        <p:pic>
          <p:nvPicPr>
            <p:cNvPr id="97" name="Picture 96" descr="A black and white line art of a person&#10;&#10;Description automatically generated">
              <a:extLst>
                <a:ext uri="{FF2B5EF4-FFF2-40B4-BE49-F238E27FC236}">
                  <a16:creationId xmlns:a16="http://schemas.microsoft.com/office/drawing/2014/main" id="{FFE8C916-D00E-3B08-BC13-8B75B90AC463}"/>
                </a:ext>
              </a:extLst>
            </p:cNvPr>
            <p:cNvPicPr>
              <a:picLocks noChangeAspect="1"/>
            </p:cNvPicPr>
            <p:nvPr/>
          </p:nvPicPr>
          <p:blipFill>
            <a:blip r:embed="rId6"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7">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7943" y="1246298"/>
              <a:ext cx="847249" cy="857250"/>
            </a:xfrm>
            <a:prstGeom prst="rect">
              <a:avLst/>
            </a:prstGeom>
          </p:spPr>
        </p:pic>
        <p:sp>
          <p:nvSpPr>
            <p:cNvPr id="98" name="TextBox 97">
              <a:extLst>
                <a:ext uri="{FF2B5EF4-FFF2-40B4-BE49-F238E27FC236}">
                  <a16:creationId xmlns:a16="http://schemas.microsoft.com/office/drawing/2014/main" id="{22A7CB6F-5884-D981-2743-90A90DF5A611}"/>
                </a:ext>
              </a:extLst>
            </p:cNvPr>
            <p:cNvSpPr txBox="1"/>
            <p:nvPr/>
          </p:nvSpPr>
          <p:spPr>
            <a:xfrm>
              <a:off x="989667" y="932406"/>
              <a:ext cx="1003800" cy="338554"/>
            </a:xfrm>
            <a:prstGeom prst="rect">
              <a:avLst/>
            </a:prstGeom>
            <a:noFill/>
          </p:spPr>
          <p:txBody>
            <a:bodyPr wrap="none" rtlCol="0">
              <a:spAutoFit/>
            </a:bodyPr>
            <a:lstStyle/>
            <a:p>
              <a:pPr algn="ctr"/>
              <a:r>
                <a:rPr lang="en-US" sz="1600"/>
                <a:t>Designer</a:t>
              </a:r>
            </a:p>
          </p:txBody>
        </p:sp>
      </p:grpSp>
      <p:sp>
        <p:nvSpPr>
          <p:cNvPr id="100" name="Rectangle: Rounded Corners 99">
            <a:extLst>
              <a:ext uri="{FF2B5EF4-FFF2-40B4-BE49-F238E27FC236}">
                <a16:creationId xmlns:a16="http://schemas.microsoft.com/office/drawing/2014/main" id="{C1E287F6-32AB-6FC1-870C-E6D121BA68FE}"/>
              </a:ext>
            </a:extLst>
          </p:cNvPr>
          <p:cNvSpPr/>
          <p:nvPr/>
        </p:nvSpPr>
        <p:spPr>
          <a:xfrm>
            <a:off x="2978343" y="1387433"/>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Question</a:t>
            </a:r>
          </a:p>
        </p:txBody>
      </p:sp>
      <p:sp>
        <p:nvSpPr>
          <p:cNvPr id="101" name="Rectangle: Rounded Corners 100">
            <a:extLst>
              <a:ext uri="{FF2B5EF4-FFF2-40B4-BE49-F238E27FC236}">
                <a16:creationId xmlns:a16="http://schemas.microsoft.com/office/drawing/2014/main" id="{E51AEFB8-1C01-A48C-2332-317D933F5505}"/>
              </a:ext>
            </a:extLst>
          </p:cNvPr>
          <p:cNvSpPr/>
          <p:nvPr/>
        </p:nvSpPr>
        <p:spPr>
          <a:xfrm>
            <a:off x="2978343" y="2276604"/>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Answer</a:t>
            </a:r>
          </a:p>
        </p:txBody>
      </p:sp>
      <p:grpSp>
        <p:nvGrpSpPr>
          <p:cNvPr id="110" name="Group 109">
            <a:extLst>
              <a:ext uri="{FF2B5EF4-FFF2-40B4-BE49-F238E27FC236}">
                <a16:creationId xmlns:a16="http://schemas.microsoft.com/office/drawing/2014/main" id="{ABC54CC9-FFB3-FC19-C671-18208550C8E9}"/>
              </a:ext>
            </a:extLst>
          </p:cNvPr>
          <p:cNvGrpSpPr/>
          <p:nvPr/>
        </p:nvGrpSpPr>
        <p:grpSpPr>
          <a:xfrm>
            <a:off x="9103217" y="1569328"/>
            <a:ext cx="1158504" cy="217017"/>
            <a:chOff x="7760192" y="1528314"/>
            <a:chExt cx="1158504" cy="217017"/>
          </a:xfrm>
        </p:grpSpPr>
        <p:sp>
          <p:nvSpPr>
            <p:cNvPr id="102" name="Rectangle 101">
              <a:extLst>
                <a:ext uri="{FF2B5EF4-FFF2-40B4-BE49-F238E27FC236}">
                  <a16:creationId xmlns:a16="http://schemas.microsoft.com/office/drawing/2014/main" id="{940C6BA7-2A25-5A4C-0EBF-01649EC75ED1}"/>
                </a:ext>
              </a:extLst>
            </p:cNvPr>
            <p:cNvSpPr/>
            <p:nvPr/>
          </p:nvSpPr>
          <p:spPr>
            <a:xfrm>
              <a:off x="7760192" y="1528314"/>
              <a:ext cx="1158504"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43C2E1AD-063B-1891-1E89-9559A6F806FF}"/>
                </a:ext>
              </a:extLst>
            </p:cNvPr>
            <p:cNvSpPr/>
            <p:nvPr/>
          </p:nvSpPr>
          <p:spPr>
            <a:xfrm>
              <a:off x="8127998" y="1528314"/>
              <a:ext cx="406401"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C15AF289-0A6A-B9D2-1241-34523BE0E2A4}"/>
              </a:ext>
            </a:extLst>
          </p:cNvPr>
          <p:cNvCxnSpPr>
            <a:cxnSpLocks/>
            <a:stCxn id="100" idx="3"/>
            <a:endCxn id="102" idx="1"/>
          </p:cNvCxnSpPr>
          <p:nvPr/>
        </p:nvCxnSpPr>
        <p:spPr>
          <a:xfrm>
            <a:off x="4611757" y="1677836"/>
            <a:ext cx="449146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489661C-3BD0-E287-25AA-3D8D81DEE711}"/>
              </a:ext>
            </a:extLst>
          </p:cNvPr>
          <p:cNvSpPr txBox="1"/>
          <p:nvPr/>
        </p:nvSpPr>
        <p:spPr>
          <a:xfrm>
            <a:off x="6324220" y="1400837"/>
            <a:ext cx="958917" cy="276999"/>
          </a:xfrm>
          <a:prstGeom prst="rect">
            <a:avLst/>
          </a:prstGeom>
          <a:noFill/>
        </p:spPr>
        <p:txBody>
          <a:bodyPr wrap="none" rtlCol="0">
            <a:spAutoFit/>
          </a:bodyPr>
          <a:lstStyle/>
          <a:p>
            <a:r>
              <a:rPr lang="en-US" sz="1200"/>
              <a:t>Embedding</a:t>
            </a:r>
          </a:p>
        </p:txBody>
      </p:sp>
      <p:sp>
        <p:nvSpPr>
          <p:cNvPr id="111" name="TextBox 110">
            <a:extLst>
              <a:ext uri="{FF2B5EF4-FFF2-40B4-BE49-F238E27FC236}">
                <a16:creationId xmlns:a16="http://schemas.microsoft.com/office/drawing/2014/main" id="{3459B99E-0D78-BF54-6BEB-8C251D7F93D3}"/>
              </a:ext>
            </a:extLst>
          </p:cNvPr>
          <p:cNvSpPr txBox="1"/>
          <p:nvPr/>
        </p:nvSpPr>
        <p:spPr>
          <a:xfrm>
            <a:off x="9038450" y="1292817"/>
            <a:ext cx="1277466" cy="276999"/>
          </a:xfrm>
          <a:prstGeom prst="rect">
            <a:avLst/>
          </a:prstGeom>
          <a:noFill/>
        </p:spPr>
        <p:txBody>
          <a:bodyPr wrap="none" rtlCol="0">
            <a:spAutoFit/>
          </a:bodyPr>
          <a:lstStyle/>
          <a:p>
            <a:r>
              <a:rPr lang="en-US" sz="1200"/>
              <a:t>Question Vector</a:t>
            </a:r>
          </a:p>
        </p:txBody>
      </p:sp>
      <p:cxnSp>
        <p:nvCxnSpPr>
          <p:cNvPr id="113" name="Connector: Elbow 112">
            <a:extLst>
              <a:ext uri="{FF2B5EF4-FFF2-40B4-BE49-F238E27FC236}">
                <a16:creationId xmlns:a16="http://schemas.microsoft.com/office/drawing/2014/main" id="{782DE464-A726-7AD2-A653-9FCA33312D9F}"/>
              </a:ext>
            </a:extLst>
          </p:cNvPr>
          <p:cNvCxnSpPr>
            <a:cxnSpLocks/>
            <a:stCxn id="117" idx="2"/>
            <a:endCxn id="72" idx="4"/>
          </p:cNvCxnSpPr>
          <p:nvPr/>
        </p:nvCxnSpPr>
        <p:spPr>
          <a:xfrm rot="5400000">
            <a:off x="8988236" y="3398377"/>
            <a:ext cx="551208" cy="812548"/>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2765EBD-A5DC-F574-B616-F3ED71772EEC}"/>
              </a:ext>
            </a:extLst>
          </p:cNvPr>
          <p:cNvCxnSpPr>
            <a:cxnSpLocks/>
            <a:stCxn id="117" idx="2"/>
            <a:endCxn id="80" idx="4"/>
          </p:cNvCxnSpPr>
          <p:nvPr/>
        </p:nvCxnSpPr>
        <p:spPr>
          <a:xfrm rot="5400000">
            <a:off x="8223457" y="4135192"/>
            <a:ext cx="2052803" cy="840512"/>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9213899" y="3005827"/>
            <a:ext cx="912429"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400"/>
              <a:t>Similarity</a:t>
            </a:r>
          </a:p>
          <a:p>
            <a:pPr algn="ctr"/>
            <a:r>
              <a:rPr lang="en-US" sz="1400"/>
              <a:t>Search</a:t>
            </a:r>
          </a:p>
        </p:txBody>
      </p:sp>
      <p:sp>
        <p:nvSpPr>
          <p:cNvPr id="119" name="Rectangle 118">
            <a:extLst>
              <a:ext uri="{FF2B5EF4-FFF2-40B4-BE49-F238E27FC236}">
                <a16:creationId xmlns:a16="http://schemas.microsoft.com/office/drawing/2014/main" id="{92E1209E-89BA-8822-DD22-FA400E3C4E88}"/>
              </a:ext>
            </a:extLst>
          </p:cNvPr>
          <p:cNvSpPr/>
          <p:nvPr/>
        </p:nvSpPr>
        <p:spPr>
          <a:xfrm>
            <a:off x="10243028" y="4107960"/>
            <a:ext cx="1570383" cy="1534937"/>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0" name="Rectangle 119">
            <a:extLst>
              <a:ext uri="{FF2B5EF4-FFF2-40B4-BE49-F238E27FC236}">
                <a16:creationId xmlns:a16="http://schemas.microsoft.com/office/drawing/2014/main" id="{5FF0F002-1CC7-53C7-A2AC-60BD36332456}"/>
              </a:ext>
            </a:extLst>
          </p:cNvPr>
          <p:cNvSpPr/>
          <p:nvPr/>
        </p:nvSpPr>
        <p:spPr>
          <a:xfrm>
            <a:off x="10467721" y="444075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387E63F-C9F4-E18F-A419-E6C6095D9425}"/>
              </a:ext>
            </a:extLst>
          </p:cNvPr>
          <p:cNvSpPr/>
          <p:nvPr/>
        </p:nvSpPr>
        <p:spPr>
          <a:xfrm>
            <a:off x="10463785" y="5257268"/>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EA35C60A-911E-DEF0-0400-FE034819DD42}"/>
              </a:ext>
            </a:extLst>
          </p:cNvPr>
          <p:cNvSpPr txBox="1"/>
          <p:nvPr/>
        </p:nvSpPr>
        <p:spPr>
          <a:xfrm>
            <a:off x="10201938" y="4135860"/>
            <a:ext cx="1669624" cy="276999"/>
          </a:xfrm>
          <a:prstGeom prst="rect">
            <a:avLst/>
          </a:prstGeom>
          <a:noFill/>
        </p:spPr>
        <p:txBody>
          <a:bodyPr wrap="none" rtlCol="0">
            <a:spAutoFit/>
          </a:bodyPr>
          <a:lstStyle/>
          <a:p>
            <a:r>
              <a:rPr lang="en-US" sz="1200"/>
              <a:t>Top k relevant chunks</a:t>
            </a:r>
          </a:p>
        </p:txBody>
      </p:sp>
      <p:sp>
        <p:nvSpPr>
          <p:cNvPr id="125" name="Rectangle 124">
            <a:extLst>
              <a:ext uri="{FF2B5EF4-FFF2-40B4-BE49-F238E27FC236}">
                <a16:creationId xmlns:a16="http://schemas.microsoft.com/office/drawing/2014/main" id="{169918E5-BCFE-F5B6-7CF2-9FB7D97074C4}"/>
              </a:ext>
            </a:extLst>
          </p:cNvPr>
          <p:cNvSpPr/>
          <p:nvPr/>
        </p:nvSpPr>
        <p:spPr>
          <a:xfrm>
            <a:off x="10463785" y="4820985"/>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7" name="Connector: Elbow 126">
            <a:extLst>
              <a:ext uri="{FF2B5EF4-FFF2-40B4-BE49-F238E27FC236}">
                <a16:creationId xmlns:a16="http://schemas.microsoft.com/office/drawing/2014/main" id="{9093A0C8-DE82-0402-F007-BDF99C3A394B}"/>
              </a:ext>
            </a:extLst>
          </p:cNvPr>
          <p:cNvCxnSpPr>
            <a:cxnSpLocks/>
            <a:stCxn id="117" idx="2"/>
            <a:endCxn id="119" idx="1"/>
          </p:cNvCxnSpPr>
          <p:nvPr/>
        </p:nvCxnSpPr>
        <p:spPr>
          <a:xfrm rot="16200000" flipH="1">
            <a:off x="9283380" y="3915781"/>
            <a:ext cx="1346382" cy="5729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CF2D76E-4FD7-8014-EDD9-5CE20B4F97E3}"/>
              </a:ext>
            </a:extLst>
          </p:cNvPr>
          <p:cNvCxnSpPr>
            <a:cxnSpLocks/>
            <a:stCxn id="154" idx="2"/>
            <a:endCxn id="117" idx="0"/>
          </p:cNvCxnSpPr>
          <p:nvPr/>
        </p:nvCxnSpPr>
        <p:spPr>
          <a:xfrm>
            <a:off x="9666575" y="2649592"/>
            <a:ext cx="3539" cy="3562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ED2BA6-2532-1525-59C8-7AA04FF12741}"/>
              </a:ext>
            </a:extLst>
          </p:cNvPr>
          <p:cNvCxnSpPr>
            <a:cxnSpLocks/>
            <a:endCxn id="101" idx="3"/>
          </p:cNvCxnSpPr>
          <p:nvPr/>
        </p:nvCxnSpPr>
        <p:spPr>
          <a:xfrm flipH="1">
            <a:off x="4611757" y="2567007"/>
            <a:ext cx="60386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8C398000-41E5-E996-9454-338F72198E7C}"/>
              </a:ext>
            </a:extLst>
          </p:cNvPr>
          <p:cNvSpPr txBox="1"/>
          <p:nvPr/>
        </p:nvSpPr>
        <p:spPr>
          <a:xfrm>
            <a:off x="10805561" y="1788449"/>
            <a:ext cx="482824" cy="276999"/>
          </a:xfrm>
          <a:prstGeom prst="rect">
            <a:avLst/>
          </a:prstGeom>
          <a:noFill/>
        </p:spPr>
        <p:txBody>
          <a:bodyPr wrap="none" rtlCol="0">
            <a:spAutoFit/>
          </a:bodyPr>
          <a:lstStyle/>
          <a:p>
            <a:r>
              <a:rPr lang="en-US" sz="1200"/>
              <a:t>LLM</a:t>
            </a:r>
          </a:p>
        </p:txBody>
      </p:sp>
      <p:cxnSp>
        <p:nvCxnSpPr>
          <p:cNvPr id="136" name="Straight Arrow Connector 135">
            <a:extLst>
              <a:ext uri="{FF2B5EF4-FFF2-40B4-BE49-F238E27FC236}">
                <a16:creationId xmlns:a16="http://schemas.microsoft.com/office/drawing/2014/main" id="{1CCD86A2-B5FF-2CE4-51BA-47E0A89B8119}"/>
              </a:ext>
            </a:extLst>
          </p:cNvPr>
          <p:cNvCxnSpPr>
            <a:cxnSpLocks/>
            <a:stCxn id="97" idx="3"/>
            <a:endCxn id="100" idx="1"/>
          </p:cNvCxnSpPr>
          <p:nvPr/>
        </p:nvCxnSpPr>
        <p:spPr>
          <a:xfrm>
            <a:off x="1915192" y="1674923"/>
            <a:ext cx="1063151" cy="2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29D854F7-3575-FC40-62DC-E9A17B2372FA}"/>
              </a:ext>
            </a:extLst>
          </p:cNvPr>
          <p:cNvCxnSpPr>
            <a:cxnSpLocks/>
            <a:stCxn id="101" idx="1"/>
            <a:endCxn id="97" idx="2"/>
          </p:cNvCxnSpPr>
          <p:nvPr/>
        </p:nvCxnSpPr>
        <p:spPr>
          <a:xfrm rot="10800000">
            <a:off x="1491569" y="2103549"/>
            <a:ext cx="1486775" cy="46345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41F5512-CA24-A1BC-EF6E-0B9BAC5FFA24}"/>
              </a:ext>
            </a:extLst>
          </p:cNvPr>
          <p:cNvCxnSpPr>
            <a:cxnSpLocks/>
            <a:stCxn id="88" idx="3"/>
            <a:endCxn id="82" idx="2"/>
          </p:cNvCxnSpPr>
          <p:nvPr/>
        </p:nvCxnSpPr>
        <p:spPr>
          <a:xfrm flipV="1">
            <a:off x="6521922" y="5726579"/>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6059B04-5F2A-FA4A-5CDA-7124CE5B606A}"/>
              </a:ext>
            </a:extLst>
          </p:cNvPr>
          <p:cNvCxnSpPr>
            <a:cxnSpLocks/>
            <a:stCxn id="122" idx="0"/>
            <a:endCxn id="3" idx="2"/>
          </p:cNvCxnSpPr>
          <p:nvPr/>
        </p:nvCxnSpPr>
        <p:spPr>
          <a:xfrm flipH="1" flipV="1">
            <a:off x="11015672" y="2919042"/>
            <a:ext cx="21078" cy="1216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4E1FDE5E-E53A-1281-304B-0D196735C46E}"/>
              </a:ext>
            </a:extLst>
          </p:cNvPr>
          <p:cNvSpPr/>
          <p:nvPr/>
        </p:nvSpPr>
        <p:spPr>
          <a:xfrm>
            <a:off x="9566134" y="2492133"/>
            <a:ext cx="201755" cy="157460"/>
          </a:xfrm>
          <a:prstGeom prst="arc">
            <a:avLst>
              <a:gd name="adj1" fmla="val 16452652"/>
              <a:gd name="adj2" fmla="val 54190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DD2A0EEB-1E98-5E17-0C53-54085F78B337}"/>
              </a:ext>
            </a:extLst>
          </p:cNvPr>
          <p:cNvCxnSpPr>
            <a:cxnSpLocks/>
            <a:stCxn id="104" idx="2"/>
            <a:endCxn id="154" idx="0"/>
          </p:cNvCxnSpPr>
          <p:nvPr/>
        </p:nvCxnSpPr>
        <p:spPr>
          <a:xfrm flipH="1">
            <a:off x="9672799" y="1786345"/>
            <a:ext cx="1425" cy="70591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DD689645-B9A6-379E-F52E-61F0838936E0}"/>
              </a:ext>
            </a:extLst>
          </p:cNvPr>
          <p:cNvSpPr txBox="1"/>
          <p:nvPr/>
        </p:nvSpPr>
        <p:spPr>
          <a:xfrm>
            <a:off x="6324220" y="2276812"/>
            <a:ext cx="942887" cy="276999"/>
          </a:xfrm>
          <a:prstGeom prst="rect">
            <a:avLst/>
          </a:prstGeom>
          <a:noFill/>
        </p:spPr>
        <p:txBody>
          <a:bodyPr wrap="none" rtlCol="0">
            <a:spAutoFit/>
          </a:bodyPr>
          <a:lstStyle/>
          <a:p>
            <a:r>
              <a:rPr lang="en-US" sz="1200"/>
              <a:t>Generation</a:t>
            </a:r>
          </a:p>
        </p:txBody>
      </p:sp>
      <p:sp>
        <p:nvSpPr>
          <p:cNvPr id="169" name="TextBox 168">
            <a:extLst>
              <a:ext uri="{FF2B5EF4-FFF2-40B4-BE49-F238E27FC236}">
                <a16:creationId xmlns:a16="http://schemas.microsoft.com/office/drawing/2014/main" id="{B9A8F4F7-10BD-6E4D-3DFC-94236FAE3DB8}"/>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pic>
        <p:nvPicPr>
          <p:cNvPr id="3" name="Picture 2" descr="OpenAI, ChatGPT Logo Icon 22227364 PNG">
            <a:extLst>
              <a:ext uri="{FF2B5EF4-FFF2-40B4-BE49-F238E27FC236}">
                <a16:creationId xmlns:a16="http://schemas.microsoft.com/office/drawing/2014/main" id="{3CACA8BA-53E8-9EF7-999C-975A910738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0650441" y="2188580"/>
            <a:ext cx="730462" cy="73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1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Applications</a:t>
            </a:r>
          </a:p>
        </p:txBody>
      </p:sp>
    </p:spTree>
    <p:extLst>
      <p:ext uri="{BB962C8B-B14F-4D97-AF65-F5344CB8AC3E}">
        <p14:creationId xmlns:p14="http://schemas.microsoft.com/office/powerpoint/2010/main" val="195704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customXml/itemProps3.xml><?xml version="1.0" encoding="utf-8"?>
<ds:datastoreItem xmlns:ds="http://schemas.openxmlformats.org/officeDocument/2006/customXml" ds:itemID="{26A66B61-4F06-44C8-9162-4B6D2BCADA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7773</TotalTime>
  <Words>1123</Words>
  <Application>Microsoft Office PowerPoint</Application>
  <PresentationFormat>Widescreen</PresentationFormat>
  <Paragraphs>282</Paragraphs>
  <Slides>24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.Lucida Grande UI Regular</vt:lpstr>
      <vt:lpstr>Arial Unicode MS</vt:lpstr>
      <vt:lpstr>Avenir Next</vt:lpstr>
      <vt:lpstr>Rubik Light</vt:lpstr>
      <vt:lpstr>Arial</vt:lpstr>
      <vt:lpstr>Calibri</vt:lpstr>
      <vt:lpstr>Courier New</vt:lpstr>
      <vt:lpstr>Times New Roman</vt:lpstr>
      <vt:lpstr>Cadence-Lt</vt:lpstr>
      <vt:lpstr>ADE Copilot – Intelligent Optimization Engine Based On LLM </vt:lpstr>
      <vt:lpstr>Overview</vt:lpstr>
      <vt:lpstr>What’s ADE Copilot</vt:lpstr>
      <vt:lpstr>Architecture</vt:lpstr>
      <vt:lpstr>Architecture</vt:lpstr>
      <vt:lpstr>Fine Tuning</vt:lpstr>
      <vt:lpstr>Retrieval Augmented Generation</vt:lpstr>
      <vt:lpstr>Applications</vt:lpstr>
      <vt:lpstr>What ADE Copilot can do</vt:lpstr>
      <vt:lpstr>ADE Chatbot</vt:lpstr>
      <vt:lpstr>ADE Chatbot</vt:lpstr>
      <vt:lpstr>ADE Chatbot</vt:lpstr>
      <vt:lpstr>Measurement Generation</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Summary</vt:lpstr>
      <vt:lpstr>Summary</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324</cp:revision>
  <dcterms:created xsi:type="dcterms:W3CDTF">2024-05-09T21:51:00Z</dcterms:created>
  <dcterms:modified xsi:type="dcterms:W3CDTF">2024-12-03T14:02:02Z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